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32"/>
  </p:notesMasterIdLst>
  <p:sldIdLst>
    <p:sldId id="256" r:id="rId6"/>
    <p:sldId id="1078" r:id="rId7"/>
    <p:sldId id="1108" r:id="rId8"/>
    <p:sldId id="1080" r:id="rId9"/>
    <p:sldId id="1081" r:id="rId10"/>
    <p:sldId id="1082" r:id="rId11"/>
    <p:sldId id="1083" r:id="rId12"/>
    <p:sldId id="1109" r:id="rId13"/>
    <p:sldId id="1085" r:id="rId14"/>
    <p:sldId id="1054" r:id="rId15"/>
    <p:sldId id="268" r:id="rId16"/>
    <p:sldId id="1061" r:id="rId17"/>
    <p:sldId id="1062" r:id="rId18"/>
    <p:sldId id="960" r:id="rId19"/>
    <p:sldId id="1094" r:id="rId20"/>
    <p:sldId id="1096" r:id="rId21"/>
    <p:sldId id="1103" r:id="rId22"/>
    <p:sldId id="1110" r:id="rId23"/>
    <p:sldId id="1097" r:id="rId24"/>
    <p:sldId id="1089" r:id="rId25"/>
    <p:sldId id="1105" r:id="rId26"/>
    <p:sldId id="1098" r:id="rId27"/>
    <p:sldId id="1100" r:id="rId28"/>
    <p:sldId id="1107" r:id="rId29"/>
    <p:sldId id="1092" r:id="rId30"/>
    <p:sldId id="109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1EA2FD-096D-2A4F-917C-DAF62E89CBC2}">
          <p14:sldIdLst>
            <p14:sldId id="256"/>
            <p14:sldId id="1078"/>
            <p14:sldId id="1108"/>
            <p14:sldId id="1080"/>
            <p14:sldId id="1081"/>
            <p14:sldId id="1082"/>
            <p14:sldId id="1083"/>
            <p14:sldId id="1109"/>
            <p14:sldId id="1085"/>
            <p14:sldId id="1054"/>
            <p14:sldId id="268"/>
            <p14:sldId id="1061"/>
            <p14:sldId id="1062"/>
            <p14:sldId id="960"/>
            <p14:sldId id="1094"/>
            <p14:sldId id="1096"/>
            <p14:sldId id="1103"/>
            <p14:sldId id="1110"/>
            <p14:sldId id="1097"/>
            <p14:sldId id="1089"/>
            <p14:sldId id="1105"/>
            <p14:sldId id="1098"/>
            <p14:sldId id="1100"/>
            <p14:sldId id="1107"/>
            <p14:sldId id="1092"/>
            <p14:sldId id="1093"/>
          </p14:sldIdLst>
        </p14:section>
        <p14:section name="Details" id="{89D5E32B-8852-9B46-8AEF-183A3F06EC3C}">
          <p14:sldIdLst/>
        </p14:section>
        <p14:section name="Backup" id="{0784997B-A260-884F-905C-01CEDB8EC8D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7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FFE"/>
    <a:srgbClr val="008B42"/>
    <a:srgbClr val="F5010B"/>
    <a:srgbClr val="F2DCDB"/>
    <a:srgbClr val="FF4859"/>
    <a:srgbClr val="ECF2DE"/>
    <a:srgbClr val="F2EEF5"/>
    <a:srgbClr val="FFC4CB"/>
    <a:srgbClr val="A646F2"/>
    <a:srgbClr val="D6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6C6DD-9E24-4CBA-B8B4-A1752AA0C9A6}" v="32" dt="2020-06-01T20:08:50.192"/>
    <p1510:client id="{EC9393D1-65BD-D742-864A-2972C39D02AF}" v="500" dt="2020-06-01T21:25:06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2"/>
    <p:restoredTop sz="92108"/>
  </p:normalViewPr>
  <p:slideViewPr>
    <p:cSldViewPr snapToGrid="0">
      <p:cViewPr varScale="1">
        <p:scale>
          <a:sx n="96" d="100"/>
          <a:sy n="96" d="100"/>
        </p:scale>
        <p:origin x="192" y="960"/>
      </p:cViewPr>
      <p:guideLst>
        <p:guide orient="horz" pos="2448"/>
        <p:guide pos="72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ner, James E. (LARC-D309)" userId="b0f5035a-483f-41c3-a8ff-0f3c601f4208" providerId="ADAL" clId="{EC9393D1-65BD-D742-864A-2972C39D02AF}"/>
    <pc:docChg chg="undo custSel addSld modSld">
      <pc:chgData name="Warner, James E. (LARC-D309)" userId="b0f5035a-483f-41c3-a8ff-0f3c601f4208" providerId="ADAL" clId="{EC9393D1-65BD-D742-864A-2972C39D02AF}" dt="2020-06-01T21:25:06.477" v="1688" actId="1076"/>
      <pc:docMkLst>
        <pc:docMk/>
      </pc:docMkLst>
      <pc:sldChg chg="modSp">
        <pc:chgData name="Warner, James E. (LARC-D309)" userId="b0f5035a-483f-41c3-a8ff-0f3c601f4208" providerId="ADAL" clId="{EC9393D1-65BD-D742-864A-2972C39D02AF}" dt="2020-06-01T21:18:33.287" v="1284" actId="1037"/>
        <pc:sldMkLst>
          <pc:docMk/>
          <pc:sldMk cId="1659162601" sldId="273"/>
        </pc:sldMkLst>
        <pc:spChg chg="mod">
          <ac:chgData name="Warner, James E. (LARC-D309)" userId="b0f5035a-483f-41c3-a8ff-0f3c601f4208" providerId="ADAL" clId="{EC9393D1-65BD-D742-864A-2972C39D02AF}" dt="2020-06-01T21:18:27.638" v="1270" actId="1076"/>
          <ac:spMkLst>
            <pc:docMk/>
            <pc:sldMk cId="1659162601" sldId="273"/>
            <ac:spMk id="3" creationId="{AEC8DE33-F054-F94F-8E1E-2DCCF13B47C9}"/>
          </ac:spMkLst>
        </pc:spChg>
        <pc:grpChg chg="mod">
          <ac:chgData name="Warner, James E. (LARC-D309)" userId="b0f5035a-483f-41c3-a8ff-0f3c601f4208" providerId="ADAL" clId="{EC9393D1-65BD-D742-864A-2972C39D02AF}" dt="2020-06-01T21:18:33.287" v="1284" actId="1037"/>
          <ac:grpSpMkLst>
            <pc:docMk/>
            <pc:sldMk cId="1659162601" sldId="273"/>
            <ac:grpSpMk id="6" creationId="{8C727988-23F1-3241-98CF-77A1B38D9338}"/>
          </ac:grpSpMkLst>
        </pc:grpChg>
      </pc:sldChg>
      <pc:sldChg chg="modSp">
        <pc:chgData name="Warner, James E. (LARC-D309)" userId="b0f5035a-483f-41c3-a8ff-0f3c601f4208" providerId="ADAL" clId="{EC9393D1-65BD-D742-864A-2972C39D02AF}" dt="2020-06-01T21:17:07.066" v="1194" actId="27636"/>
        <pc:sldMkLst>
          <pc:docMk/>
          <pc:sldMk cId="4007107811" sldId="275"/>
        </pc:sldMkLst>
        <pc:spChg chg="mod">
          <ac:chgData name="Warner, James E. (LARC-D309)" userId="b0f5035a-483f-41c3-a8ff-0f3c601f4208" providerId="ADAL" clId="{EC9393D1-65BD-D742-864A-2972C39D02AF}" dt="2020-06-01T21:17:07.066" v="1194" actId="27636"/>
          <ac:spMkLst>
            <pc:docMk/>
            <pc:sldMk cId="4007107811" sldId="275"/>
            <ac:spMk id="3" creationId="{241BF6C9-7F96-B445-A0AE-2A48B324ABF5}"/>
          </ac:spMkLst>
        </pc:spChg>
      </pc:sldChg>
      <pc:sldChg chg="modSp add">
        <pc:chgData name="Warner, James E. (LARC-D309)" userId="b0f5035a-483f-41c3-a8ff-0f3c601f4208" providerId="ADAL" clId="{EC9393D1-65BD-D742-864A-2972C39D02AF}" dt="2020-06-01T21:07:57.557" v="240" actId="20577"/>
        <pc:sldMkLst>
          <pc:docMk/>
          <pc:sldMk cId="1804289601" sldId="277"/>
        </pc:sldMkLst>
        <pc:spChg chg="mod">
          <ac:chgData name="Warner, James E. (LARC-D309)" userId="b0f5035a-483f-41c3-a8ff-0f3c601f4208" providerId="ADAL" clId="{EC9393D1-65BD-D742-864A-2972C39D02AF}" dt="2020-06-01T20:31:45.447" v="67" actId="20577"/>
          <ac:spMkLst>
            <pc:docMk/>
            <pc:sldMk cId="1804289601" sldId="277"/>
            <ac:spMk id="2" creationId="{8CFAC91C-F56F-A44D-8FBD-9C5B30179EF4}"/>
          </ac:spMkLst>
        </pc:spChg>
        <pc:spChg chg="mod">
          <ac:chgData name="Warner, James E. (LARC-D309)" userId="b0f5035a-483f-41c3-a8ff-0f3c601f4208" providerId="ADAL" clId="{EC9393D1-65BD-D742-864A-2972C39D02AF}" dt="2020-06-01T21:07:57.557" v="240" actId="20577"/>
          <ac:spMkLst>
            <pc:docMk/>
            <pc:sldMk cId="1804289601" sldId="277"/>
            <ac:spMk id="3" creationId="{EB412B78-0273-6845-8D94-2F158F0D0341}"/>
          </ac:spMkLst>
        </pc:spChg>
      </pc:sldChg>
      <pc:sldChg chg="modSp add">
        <pc:chgData name="Warner, James E. (LARC-D309)" userId="b0f5035a-483f-41c3-a8ff-0f3c601f4208" providerId="ADAL" clId="{EC9393D1-65BD-D742-864A-2972C39D02AF}" dt="2020-06-01T21:25:06.477" v="1688" actId="1076"/>
        <pc:sldMkLst>
          <pc:docMk/>
          <pc:sldMk cId="168330714" sldId="278"/>
        </pc:sldMkLst>
        <pc:spChg chg="mod">
          <ac:chgData name="Warner, James E. (LARC-D309)" userId="b0f5035a-483f-41c3-a8ff-0f3c601f4208" providerId="ADAL" clId="{EC9393D1-65BD-D742-864A-2972C39D02AF}" dt="2020-06-01T20:31:40.027" v="61" actId="20577"/>
          <ac:spMkLst>
            <pc:docMk/>
            <pc:sldMk cId="168330714" sldId="278"/>
            <ac:spMk id="2" creationId="{42510FAC-0789-2F45-81F2-EF809A2CAD1C}"/>
          </ac:spMkLst>
        </pc:spChg>
        <pc:spChg chg="mod">
          <ac:chgData name="Warner, James E. (LARC-D309)" userId="b0f5035a-483f-41c3-a8ff-0f3c601f4208" providerId="ADAL" clId="{EC9393D1-65BD-D742-864A-2972C39D02AF}" dt="2020-06-01T21:25:06.477" v="1688" actId="1076"/>
          <ac:spMkLst>
            <pc:docMk/>
            <pc:sldMk cId="168330714" sldId="278"/>
            <ac:spMk id="3" creationId="{DCD45420-88F7-D541-A4AD-37E02C5842CC}"/>
          </ac:spMkLst>
        </pc:spChg>
      </pc:sldChg>
    </pc:docChg>
  </pc:docChgLst>
  <pc:docChgLst>
    <pc:chgData name="Leser, Patrick E. (LARC-D309)" userId="S::pleser@ndc.nasa.gov::cc162b1c-6ae0-4345-9dcc-c7fc0cc6a770" providerId="AD" clId="Web-{3AC6C6DD-9E24-4CBA-B8B4-A1752AA0C9A6}"/>
    <pc:docChg chg="modSld">
      <pc:chgData name="Leser, Patrick E. (LARC-D309)" userId="S::pleser@ndc.nasa.gov::cc162b1c-6ae0-4345-9dcc-c7fc0cc6a770" providerId="AD" clId="Web-{3AC6C6DD-9E24-4CBA-B8B4-A1752AA0C9A6}" dt="2020-06-01T20:08:50.192" v="31" actId="20577"/>
      <pc:docMkLst>
        <pc:docMk/>
      </pc:docMkLst>
      <pc:sldChg chg="modSp">
        <pc:chgData name="Leser, Patrick E. (LARC-D309)" userId="S::pleser@ndc.nasa.gov::cc162b1c-6ae0-4345-9dcc-c7fc0cc6a770" providerId="AD" clId="Web-{3AC6C6DD-9E24-4CBA-B8B4-A1752AA0C9A6}" dt="2020-06-01T20:08:50.192" v="30" actId="20577"/>
        <pc:sldMkLst>
          <pc:docMk/>
          <pc:sldMk cId="4007107811" sldId="275"/>
        </pc:sldMkLst>
        <pc:spChg chg="mod">
          <ac:chgData name="Leser, Patrick E. (LARC-D309)" userId="S::pleser@ndc.nasa.gov::cc162b1c-6ae0-4345-9dcc-c7fc0cc6a770" providerId="AD" clId="Web-{3AC6C6DD-9E24-4CBA-B8B4-A1752AA0C9A6}" dt="2020-06-01T20:08:50.192" v="30" actId="20577"/>
          <ac:spMkLst>
            <pc:docMk/>
            <pc:sldMk cId="4007107811" sldId="275"/>
            <ac:spMk id="3" creationId="{241BF6C9-7F96-B445-A0AE-2A48B324AB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3DE59-F14A-BE48-A4BD-826E6AEB8CEC}" type="datetimeFigureOut">
              <a:rPr lang="en-US" smtClean="0"/>
              <a:t>4/25/22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E9E18-F207-E64A-9E5E-A745EA363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EDL – D205</a:t>
            </a:r>
          </a:p>
          <a:p>
            <a:r>
              <a:rPr lang="en-US" dirty="0"/>
              <a:t>Aero – D308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39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Data-driven / physics-based synergy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5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inverse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5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inverse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78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Strengths/weakness compliment </a:t>
            </a:r>
            <a:r>
              <a:rPr lang="en-US" dirty="0" err="1"/>
              <a:t>eachother</a:t>
            </a:r>
            <a:r>
              <a:rPr lang="en-US" dirty="0"/>
              <a:t> ;</a:t>
            </a:r>
          </a:p>
          <a:p>
            <a:r>
              <a:rPr lang="en-US" dirty="0"/>
              <a:t>ML fast deployment a double edged 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2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Analogous to calibrating a FEM model &amp; validating on other test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39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ML approaches can address some of these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Data-driven / physics-based synergy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Data-driven / physics-based synergy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94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Data-driven / physics-based synergy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E9E18-F207-E64A-9E5E-A745EA3630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7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4D40-3520-B34B-A017-031AF5CCC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BB1E0-CB7B-5943-864B-8DEC1231B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2861D-703A-3643-A018-3EBD862D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AFBB-1CF4-8544-90DC-1ED8B9AA61D3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85D21-1D12-6645-8FD4-849D885F8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197B-EF71-EE49-9468-C2376B38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7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D51B-6283-BF4B-B779-91E97F98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A9F8A-2AFD-FC46-9298-3CDB8A19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6116-A57F-B44C-9B53-8C5358B3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0165F-9719-7745-8559-6A7EE2923027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AB34-7B20-684C-902A-14069902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CD107-BC0D-3D4E-9F45-59A930E5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568FAF-F0D6-1644-8580-0DB9510B97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0746B-DD22-B145-B41F-6205D9EF4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AF7B2-1888-434B-B7B7-323F1085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A8D55-FA0C-7D43-BAC0-BED15F1C12ED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B62B1-4565-BD45-97C3-12772855A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8F4A1-FEF6-2044-AC5B-BF00A7BB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5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6CC4-A075-BD48-BCF8-F03F4C1B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2D430-A07B-BC4C-97B1-102331760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32C34-A711-864D-8DCA-F7B60366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70553-0253-CE4B-B6C1-A630CB55C29D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B38DD-6D3B-D146-A0FC-5675926D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162B9-5EB5-7E4E-8EF7-2754E945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31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6EE-1D52-E343-88D1-E3439E1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35EE-7D8B-BA48-9F59-A1AC79906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CFC1-D075-E64A-811D-520DEAE9E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E84E-69F4-FD40-ABD1-0EFAC22A12F3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FC476-EE5C-1544-9BB5-5E3FD95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2E49-3232-D242-944A-8BC54E3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9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5CF-447D-0541-B600-4C9809A4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72E-C1D7-E24F-AE19-75DE6C318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D4493-BB62-A54C-95FD-044AA507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B3DB-0D9D-DD44-80C5-08109265E077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E63DB-F354-E145-A1EA-2E053DC9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A1F5-821A-BF4B-B805-0F1AADA4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8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1004-3749-F349-9400-C8C35A421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0F4A6-BFC8-DB4B-9CE3-0CDF22130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49EE-3F63-5549-860D-285A8FF4F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E54B9-F4B6-4D48-8B93-59D92780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EA869-A27D-C344-97D7-71199BBF260C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D3F0A-AFAB-2D49-BBC8-A5B49F0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9863B-7969-6C45-BFAB-CECB9DF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7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E581-C180-A240-B6A9-52BB3BAB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A6876-25B8-E54F-BAA4-B821E7F7B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889B-5660-004F-8AF9-FBD754405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076A7-02EA-E149-BCED-1D9BF59A3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5F07-B8AE-6A48-B7EE-8B9C1808C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9FEF61-70E3-0E48-B543-4563117C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5D25-E67F-1942-BBE6-90A232C6709A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37304-D6C0-8F48-A7FF-9A39E1AB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2E9FD-7A07-A04B-9EEE-4FF5C7D0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74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59F-4FD1-4345-9D92-D8D37098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E40AC-7F1C-A843-8AC5-F33C185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0881-5289-1B49-8243-C7A7C2D761C1}" type="datetime1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00F50-9490-A447-A47B-8D641B55A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C1FBE-B663-A441-BA6E-3C300CA3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0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424AF3-0AC7-9440-9DFD-898A77F8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9B97-0FAD-A54C-B1E0-81D6BDD23977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A22C6-FBE1-2646-9056-3FDAC9F2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5D307-5348-B748-98FA-2235398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9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FE2AD-2116-E941-ACE7-9E9975164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66DC-9EFD-E241-AD4C-088DD763E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22356-357C-024F-8397-C4B38E44C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B5081-608A-8546-B3C8-695A5F42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AE13F-8788-6040-8DCF-36B10FE0117C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2CE6C-9B67-BD46-A9D1-D4985CF1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7E06A-AD43-C247-B0E5-52982CD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6D22-2CE4-8446-8CF3-0ED778E1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301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4AB12-3F8A-414E-8925-9039A12D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120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E769-BBC7-4148-A758-E8D165C8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3E244-3CAB-5240-928D-C4F781982911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44D7-7B0D-714F-B61F-1F7495F71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AA6B0-2531-AF4E-B478-433817A3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9284" y="6499230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4" descr="MEATBALL">
            <a:extLst>
              <a:ext uri="{FF2B5EF4-FFF2-40B4-BE49-F238E27FC236}">
                <a16:creationId xmlns:a16="http://schemas.microsoft.com/office/drawing/2014/main" id="{1F4C0129-4A77-4E44-A094-21EC6FFB9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6"/>
          <a:stretch>
            <a:fillRect/>
          </a:stretch>
        </p:blipFill>
        <p:spPr bwMode="auto">
          <a:xfrm>
            <a:off x="11341274" y="73764"/>
            <a:ext cx="758596" cy="662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97626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CCE28-AADC-CC44-9069-A056D149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3BF6-B7EE-1748-8F5A-F8DCEB1DC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72918-C639-AA4C-B458-5FB76EA17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A26F1-0BC1-384C-9B01-0728D6C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2BFAE-9CFE-3F4B-9BA6-76D3AD40298B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D893A-1B80-9148-B4A7-6888DDE5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D7A8D-71F8-F046-B17D-85F489CA8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0948-0238-9348-9596-B992A144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4709D5-02FD-854F-88FF-2FA09E74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534E-08ED-6C42-8DCC-C92D9662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C747-2201-4149-89A6-B535544AC76E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832F1-EBC9-C647-9685-A59B451A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E637-2870-8240-98EE-A4A1C05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7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FC0E18-6DE7-E743-8363-91EA2FF73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86B44-5FD5-2C46-B7A4-070C89C66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DA906-A829-D846-B1E2-0941214D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99FF-A9B6-EA4C-92F4-3B955917C48A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559BA-5870-5F44-A064-07653AAD4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D3310-60F6-FC4C-BF18-D84366D9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6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D613-A38C-3D41-9038-2B680914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F0D21-1AE4-7247-AB6D-8762638A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3A5C1-40A4-1A41-A141-992F8116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CC24-15E2-8440-82CF-DFE60D570E43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8AB82-8F65-A74C-ABC5-C9AC5984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E6A98-AD15-564D-A0D8-147ED367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4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5CCF-50C4-C342-B3A5-BF915CCB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B9FF-296B-FD42-9B4A-4E47F44B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49882-2F4D-B045-B300-B3E620BC6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C0FD2-184C-744E-BD89-9D27BC6D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6C63-9089-6A49-BC6E-454A735346DF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50A0E-6F89-CC4B-9C96-D4572FB2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21D97-A6CA-2943-8E70-31F45F81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57FD-F506-D54F-BC5D-BE1D403F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DBCA7-A910-D347-B17B-2D290887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8787F-9E9B-264C-B9D7-D6C20B42F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535B7-1B9A-0E4B-972B-A4AB301E6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4A215-09F1-EE42-8B1F-20254D2E4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2132F-860A-9B45-ACAD-C18F3DE4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7C773-47BC-AB4F-9BFA-AB3DE15F2F0E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8FECF-6048-9E4E-B3CD-7756A7BC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9245D-21B3-214A-87AF-91D560B6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C2B7-90B1-F34A-89D7-195B444F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33EAB-584C-D948-953A-73C251A96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11242-D6ED-7442-B4D5-571BA5F763EC}" type="datetime1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D0BF-32FF-7040-8D7C-8E48669C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CF303-5003-514E-A5EA-38A7E48C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D811B-DFD6-584F-92AD-561DA2AD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49004-9440-C34D-AFCF-72D617EF0844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FFD81-D09F-A64B-90F7-E778161F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04E4-A19D-1743-8F14-06EFB25F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3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2821-3706-B241-A8E1-8E863954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C6B9-588B-B94C-A32A-E567F9680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F4C91-23C8-914F-9BA0-6B7C73ED7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3FD0-F75E-7F46-B71B-C95B3C3E5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C9C39-AF37-7048-A5F3-2138FC4EBAA9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88172-AD8E-C240-9E31-DE1A0F16F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D5590-7201-F24B-94E8-F26E504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513-8C24-694C-A0A4-D64927B87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F8818-3BD6-C545-A2F7-C9FA81039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9820A-796C-184D-ABAF-6890A4B94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2705-BFCE-6B4E-B2DA-F5116984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80C6-6E15-BC44-A547-629E68A1897C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AABB-00A4-644D-911C-88C4E5A7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7C5629-8130-9549-8489-5018D6E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90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D9209-CDCC-0544-8F59-61D77EA10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86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2CA19-9FB6-7D48-8FB5-A13C3B435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936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8AC55-BB06-4D40-9C68-61549252D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84145-EBBF-4546-953A-FE89B9B40A32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CB35-69E2-344C-8DC1-3C7FF42E0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9896-7587-0648-938B-C078DA1B5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15462" y="6483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7BF9A-7B35-9447-9112-EAE7E91B4E9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1727A-E1B6-E54F-B7F1-9EFD6613ECC4}"/>
              </a:ext>
            </a:extLst>
          </p:cNvPr>
          <p:cNvGrpSpPr/>
          <p:nvPr userDrawn="1"/>
        </p:nvGrpSpPr>
        <p:grpSpPr>
          <a:xfrm flipV="1">
            <a:off x="-1762" y="851061"/>
            <a:ext cx="12194250" cy="0"/>
            <a:chOff x="-2252" y="806819"/>
            <a:chExt cx="9146252" cy="672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352164B-D019-E04F-BA68-C97A80703099}"/>
                </a:ext>
              </a:extLst>
            </p:cNvPr>
            <p:cNvCxnSpPr/>
            <p:nvPr userDrawn="1"/>
          </p:nvCxnSpPr>
          <p:spPr>
            <a:xfrm flipV="1">
              <a:off x="0" y="806819"/>
              <a:ext cx="9144000" cy="6724"/>
            </a:xfrm>
            <a:prstGeom prst="line">
              <a:avLst/>
            </a:prstGeom>
            <a:ln w="63500" cmpd="sng">
              <a:solidFill>
                <a:srgbClr val="12198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94311D2-17B2-DD41-9780-3A67F9A94051}"/>
                </a:ext>
              </a:extLst>
            </p:cNvPr>
            <p:cNvCxnSpPr/>
            <p:nvPr userDrawn="1"/>
          </p:nvCxnSpPr>
          <p:spPr>
            <a:xfrm flipV="1">
              <a:off x="-2252" y="807859"/>
              <a:ext cx="9144000" cy="0"/>
            </a:xfrm>
            <a:prstGeom prst="line">
              <a:avLst/>
            </a:prstGeom>
            <a:ln w="12700" cmpd="sng">
              <a:solidFill>
                <a:srgbClr val="D4080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4" descr="MEATBALL">
            <a:extLst>
              <a:ext uri="{FF2B5EF4-FFF2-40B4-BE49-F238E27FC236}">
                <a16:creationId xmlns:a16="http://schemas.microsoft.com/office/drawing/2014/main" id="{76F25A46-3FA4-B644-BECE-DD29794563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6"/>
          <a:stretch>
            <a:fillRect/>
          </a:stretch>
        </p:blipFill>
        <p:spPr bwMode="auto">
          <a:xfrm>
            <a:off x="11341274" y="73764"/>
            <a:ext cx="758596" cy="662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932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92611-C747-E84E-A55F-AB3AFFD6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4EAB-0697-CC49-AD28-68AF1BF5F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494DA-5138-3D4D-B7EA-D9C8CF35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87CD5-43F5-7F4F-8DF9-F56AF4D056AA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5196-EEE6-4640-B81E-4029DEBA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08FE4-922B-814A-9653-AEFF8A4CA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098-1A49-2945-A12C-408C8FB31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5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17" Type="http://schemas.openxmlformats.org/officeDocument/2006/relationships/image" Target="../media/image2.png"/><Relationship Id="rId2" Type="http://schemas.openxmlformats.org/officeDocument/2006/relationships/image" Target="../media/image23.emf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5" Type="http://schemas.openxmlformats.org/officeDocument/2006/relationships/image" Target="../media/image3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1.png"/><Relationship Id="rId3" Type="http://schemas.openxmlformats.org/officeDocument/2006/relationships/image" Target="../media/image24.emf"/><Relationship Id="rId7" Type="http://schemas.openxmlformats.org/officeDocument/2006/relationships/image" Target="../media/image32.emf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11" Type="http://schemas.openxmlformats.org/officeDocument/2006/relationships/image" Target="../media/image39.emf"/><Relationship Id="rId5" Type="http://schemas.openxmlformats.org/officeDocument/2006/relationships/image" Target="../media/image26.emf"/><Relationship Id="rId10" Type="http://schemas.openxmlformats.org/officeDocument/2006/relationships/image" Target="../media/image38.emf"/><Relationship Id="rId4" Type="http://schemas.openxmlformats.org/officeDocument/2006/relationships/image" Target="../media/image25.emf"/><Relationship Id="rId9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.wdp"/><Relationship Id="rId7" Type="http://schemas.openxmlformats.org/officeDocument/2006/relationships/image" Target="../media/image45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9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10" Type="http://schemas.openxmlformats.org/officeDocument/2006/relationships/image" Target="../media/image9.emf"/><Relationship Id="rId4" Type="http://schemas.openxmlformats.org/officeDocument/2006/relationships/image" Target="../media/image6.png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4.png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3.emf"/><Relationship Id="rId17" Type="http://schemas.openxmlformats.org/officeDocument/2006/relationships/image" Target="../media/image5.jpeg"/><Relationship Id="rId2" Type="http://schemas.openxmlformats.org/officeDocument/2006/relationships/image" Target="../media/image6.png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2.png"/><Relationship Id="rId5" Type="http://schemas.openxmlformats.org/officeDocument/2006/relationships/image" Target="../media/image12.emf"/><Relationship Id="rId15" Type="http://schemas.openxmlformats.org/officeDocument/2006/relationships/image" Target="../media/image8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3.emf"/><Relationship Id="rId18" Type="http://schemas.openxmlformats.org/officeDocument/2006/relationships/image" Target="../media/image5.jpeg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2.png"/><Relationship Id="rId17" Type="http://schemas.openxmlformats.org/officeDocument/2006/relationships/image" Target="../media/image9.emf"/><Relationship Id="rId2" Type="http://schemas.openxmlformats.org/officeDocument/2006/relationships/image" Target="../media/image6.png"/><Relationship Id="rId1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7.png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4.png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3.emf"/><Relationship Id="rId17" Type="http://schemas.openxmlformats.org/officeDocument/2006/relationships/image" Target="../media/image5.jpeg"/><Relationship Id="rId2" Type="http://schemas.openxmlformats.org/officeDocument/2006/relationships/image" Target="../media/image6.png"/><Relationship Id="rId1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2.png"/><Relationship Id="rId5" Type="http://schemas.openxmlformats.org/officeDocument/2006/relationships/image" Target="../media/image12.emf"/><Relationship Id="rId15" Type="http://schemas.openxmlformats.org/officeDocument/2006/relationships/image" Target="../media/image8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20.emf"/><Relationship Id="rId18" Type="http://schemas.openxmlformats.org/officeDocument/2006/relationships/image" Target="../media/image8.emf"/><Relationship Id="rId3" Type="http://schemas.openxmlformats.org/officeDocument/2006/relationships/image" Target="../media/image6.png"/><Relationship Id="rId7" Type="http://schemas.openxmlformats.org/officeDocument/2006/relationships/image" Target="../media/image13.emf"/><Relationship Id="rId12" Type="http://schemas.openxmlformats.org/officeDocument/2006/relationships/image" Target="../media/image19.emf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3.emf"/><Relationship Id="rId10" Type="http://schemas.openxmlformats.org/officeDocument/2006/relationships/image" Target="../media/image16.emf"/><Relationship Id="rId19" Type="http://schemas.openxmlformats.org/officeDocument/2006/relationships/image" Target="../media/image9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3.emf"/><Relationship Id="rId18" Type="http://schemas.openxmlformats.org/officeDocument/2006/relationships/image" Target="../media/image8.emf"/><Relationship Id="rId3" Type="http://schemas.openxmlformats.org/officeDocument/2006/relationships/image" Target="../media/image6.png"/><Relationship Id="rId7" Type="http://schemas.openxmlformats.org/officeDocument/2006/relationships/image" Target="../media/image13.emf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emf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19" Type="http://schemas.openxmlformats.org/officeDocument/2006/relationships/image" Target="../media/image9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.png"/><Relationship Id="rId7" Type="http://schemas.openxmlformats.org/officeDocument/2006/relationships/image" Target="../media/image8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C041F-9850-E24F-8D87-6868054CA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994799"/>
            <a:ext cx="11072191" cy="2387600"/>
          </a:xfrm>
        </p:spPr>
        <p:txBody>
          <a:bodyPr anchor="ctr">
            <a:normAutofit/>
          </a:bodyPr>
          <a:lstStyle/>
          <a:p>
            <a:r>
              <a:rPr lang="en-US" sz="3800" dirty="0"/>
              <a:t>Machine Learning for Uncertainty Quantification (UQ): Trusting the Black 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5A3B1-3E71-0049-9A5C-69B3E64E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370" y="4969294"/>
            <a:ext cx="9144000" cy="845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Defense and Aerospace Test and Analysis Workshop (</a:t>
            </a:r>
            <a:r>
              <a:rPr lang="en-US" dirty="0" err="1"/>
              <a:t>DATAWorks</a:t>
            </a:r>
            <a:r>
              <a:rPr lang="en-US" dirty="0"/>
              <a:t>) 2022</a:t>
            </a:r>
          </a:p>
          <a:p>
            <a:r>
              <a:rPr lang="en-US" dirty="0"/>
              <a:t>April 27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AD7EF61-6860-BF49-9EBD-781006606D7D}"/>
              </a:ext>
            </a:extLst>
          </p:cNvPr>
          <p:cNvSpPr txBox="1">
            <a:spLocks/>
          </p:cNvSpPr>
          <p:nvPr/>
        </p:nvSpPr>
        <p:spPr>
          <a:xfrm>
            <a:off x="870330" y="3289706"/>
            <a:ext cx="10466024" cy="1553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James Warner</a:t>
            </a:r>
            <a:r>
              <a:rPr lang="en-US" dirty="0"/>
              <a:t>, Geoffrey </a:t>
            </a:r>
            <a:r>
              <a:rPr lang="en-US" dirty="0" err="1"/>
              <a:t>Bomarito</a:t>
            </a:r>
            <a:r>
              <a:rPr lang="en-US" dirty="0"/>
              <a:t>, Patrick </a:t>
            </a:r>
            <a:r>
              <a:rPr lang="en-US" dirty="0" err="1"/>
              <a:t>Leser</a:t>
            </a:r>
            <a:r>
              <a:rPr lang="en-US" dirty="0"/>
              <a:t>, Paul </a:t>
            </a:r>
            <a:r>
              <a:rPr lang="en-US" dirty="0" err="1"/>
              <a:t>Leser</a:t>
            </a:r>
            <a:endParaRPr lang="en-US" baseline="30000" dirty="0"/>
          </a:p>
          <a:p>
            <a:r>
              <a:rPr lang="en-US" dirty="0"/>
              <a:t>NASA Langley Research Center</a:t>
            </a:r>
          </a:p>
          <a:p>
            <a:r>
              <a:rPr lang="en-US" dirty="0"/>
              <a:t>Hampton, Virginia</a:t>
            </a:r>
          </a:p>
        </p:txBody>
      </p:sp>
    </p:spTree>
    <p:extLst>
      <p:ext uri="{BB962C8B-B14F-4D97-AF65-F5344CB8AC3E}">
        <p14:creationId xmlns:p14="http://schemas.microsoft.com/office/powerpoint/2010/main" val="54244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C5E1-B25A-0F46-AC3E-E5510A7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Modeling for UQ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9FF12-6C93-4B45-9306-B953E889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10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AECB7C-A1CE-9A48-BF7F-A5FE24446FFA}"/>
              </a:ext>
            </a:extLst>
          </p:cNvPr>
          <p:cNvSpPr txBox="1"/>
          <p:nvPr/>
        </p:nvSpPr>
        <p:spPr>
          <a:xfrm>
            <a:off x="1551181" y="3870776"/>
            <a:ext cx="3824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80000"/>
              <a:buFont typeface="System Font Regular"/>
              <a:buChar char="✅"/>
            </a:pPr>
            <a:r>
              <a:rPr lang="en-US" sz="2000" dirty="0">
                <a:solidFill>
                  <a:srgbClr val="008B42"/>
                </a:solidFill>
              </a:rPr>
              <a:t>Interpretable predictions</a:t>
            </a:r>
          </a:p>
          <a:p>
            <a:pPr marL="342900" indent="-342900">
              <a:buSzPct val="80000"/>
              <a:buFont typeface="System Font Regular"/>
              <a:buChar char="✅"/>
            </a:pPr>
            <a:r>
              <a:rPr lang="en-US" sz="2000" dirty="0">
                <a:solidFill>
                  <a:srgbClr val="008B42"/>
                </a:solidFill>
              </a:rPr>
              <a:t>Theoretically rigorous</a:t>
            </a:r>
          </a:p>
          <a:p>
            <a:pPr marL="342900" indent="-342900">
              <a:buSzPct val="80000"/>
              <a:buFont typeface="System Font Regular"/>
              <a:buChar char="✅"/>
            </a:pPr>
            <a:r>
              <a:rPr lang="en-US" sz="2000" dirty="0">
                <a:solidFill>
                  <a:srgbClr val="008B42"/>
                </a:solidFill>
              </a:rPr>
              <a:t>Historically-proven legacy codes </a:t>
            </a:r>
          </a:p>
          <a:p>
            <a:pPr marL="342900" indent="-342900">
              <a:buSzPct val="80000"/>
              <a:buFont typeface="System Font Regular"/>
              <a:buChar char="❌"/>
            </a:pPr>
            <a:r>
              <a:rPr lang="en-US" sz="2000" dirty="0">
                <a:solidFill>
                  <a:srgbClr val="FF0000"/>
                </a:solidFill>
              </a:rPr>
              <a:t>Computationally intensive</a:t>
            </a:r>
          </a:p>
          <a:p>
            <a:pPr marL="342900" indent="-342900">
              <a:buSzPct val="80000"/>
              <a:buFont typeface="System Font Regular"/>
              <a:buChar char="❌"/>
            </a:pPr>
            <a:r>
              <a:rPr lang="en-US" sz="2000" dirty="0">
                <a:solidFill>
                  <a:srgbClr val="FF0000"/>
                </a:solidFill>
              </a:rPr>
              <a:t>Slow development &amp; deployment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737D48-07DF-7C43-BD06-1B1FF249DB21}"/>
              </a:ext>
            </a:extLst>
          </p:cNvPr>
          <p:cNvSpPr txBox="1"/>
          <p:nvPr/>
        </p:nvSpPr>
        <p:spPr>
          <a:xfrm>
            <a:off x="2053228" y="6445265"/>
            <a:ext cx="809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*Surrogate model, response surface, reduced-order model, kriging, metamodel, …….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656326-D75E-4648-B81D-F6A08916DFC1}"/>
              </a:ext>
            </a:extLst>
          </p:cNvPr>
          <p:cNvSpPr txBox="1"/>
          <p:nvPr/>
        </p:nvSpPr>
        <p:spPr>
          <a:xfrm>
            <a:off x="7132104" y="3879936"/>
            <a:ext cx="40193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80000"/>
              <a:buFont typeface="System Font Regular"/>
              <a:buChar char="✅"/>
            </a:pPr>
            <a:r>
              <a:rPr lang="en-US" sz="2000" dirty="0">
                <a:solidFill>
                  <a:srgbClr val="008B42"/>
                </a:solidFill>
              </a:rPr>
              <a:t>Efficient predictions</a:t>
            </a:r>
          </a:p>
          <a:p>
            <a:pPr marL="342900" indent="-342900">
              <a:buSzPct val="80000"/>
              <a:buFont typeface="System Font Regular"/>
              <a:buChar char="✅"/>
            </a:pPr>
            <a:r>
              <a:rPr lang="en-US" sz="2000" dirty="0">
                <a:solidFill>
                  <a:srgbClr val="008B42"/>
                </a:solidFill>
              </a:rPr>
              <a:t>Fast deployment</a:t>
            </a:r>
          </a:p>
          <a:p>
            <a:pPr marL="342900" indent="-342900">
              <a:buSzPct val="80000"/>
              <a:buFont typeface="System Font Regular"/>
              <a:buChar char="✅"/>
            </a:pPr>
            <a:r>
              <a:rPr lang="en-US" sz="2000" dirty="0">
                <a:solidFill>
                  <a:srgbClr val="008B42"/>
                </a:solidFill>
              </a:rPr>
              <a:t>Widely available libraries</a:t>
            </a:r>
          </a:p>
          <a:p>
            <a:pPr marL="342900" indent="-342900">
              <a:buSzPct val="80000"/>
              <a:buFont typeface="System Font Regular"/>
              <a:buChar char="❌"/>
            </a:pPr>
            <a:r>
              <a:rPr lang="en-US" sz="2000" dirty="0">
                <a:solidFill>
                  <a:srgbClr val="FF0000"/>
                </a:solidFill>
              </a:rPr>
              <a:t>Lack interpretability (“Black Box”)</a:t>
            </a:r>
          </a:p>
          <a:p>
            <a:pPr marL="342900" indent="-342900">
              <a:buSzPct val="80000"/>
              <a:buFont typeface="System Font Regular"/>
              <a:buChar char="❌"/>
            </a:pPr>
            <a:r>
              <a:rPr lang="en-US" sz="2000" dirty="0">
                <a:solidFill>
                  <a:srgbClr val="FF0000"/>
                </a:solidFill>
              </a:rPr>
              <a:t>Ineffective for extrapolation/ sparse datasets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D8B5860-9010-A842-BA22-95071302A217}"/>
              </a:ext>
            </a:extLst>
          </p:cNvPr>
          <p:cNvGrpSpPr/>
          <p:nvPr/>
        </p:nvGrpSpPr>
        <p:grpSpPr>
          <a:xfrm>
            <a:off x="6442270" y="1678772"/>
            <a:ext cx="4939574" cy="1788449"/>
            <a:chOff x="6398728" y="1169322"/>
            <a:chExt cx="4939574" cy="178844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A67FC3-2783-A54A-8C9A-D84E8FD58109}"/>
                </a:ext>
              </a:extLst>
            </p:cNvPr>
            <p:cNvSpPr/>
            <p:nvPr/>
          </p:nvSpPr>
          <p:spPr>
            <a:xfrm>
              <a:off x="8135642" y="2134811"/>
              <a:ext cx="1417320" cy="822960"/>
            </a:xfrm>
            <a:prstGeom prst="rect">
              <a:avLst/>
            </a:prstGeom>
            <a:solidFill>
              <a:srgbClr val="F2DCDB"/>
            </a:solidFill>
            <a:ln w="22225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Learning*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E7E9BA-C0A3-8F43-B35B-DD04AF97856E}"/>
                </a:ext>
              </a:extLst>
            </p:cNvPr>
            <p:cNvGrpSpPr/>
            <p:nvPr/>
          </p:nvGrpSpPr>
          <p:grpSpPr>
            <a:xfrm>
              <a:off x="8488913" y="1169322"/>
              <a:ext cx="726481" cy="685800"/>
              <a:chOff x="893895" y="3015039"/>
              <a:chExt cx="726481" cy="6858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2CD2B0A-7A4C-D648-93E5-E5651DAFC451}"/>
                  </a:ext>
                </a:extLst>
              </p:cNvPr>
              <p:cNvSpPr/>
              <p:nvPr/>
            </p:nvSpPr>
            <p:spPr>
              <a:xfrm>
                <a:off x="896658" y="3015039"/>
                <a:ext cx="713232" cy="68580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28EA2F-1EA8-4040-9267-9AEC113DF387}"/>
                  </a:ext>
                </a:extLst>
              </p:cNvPr>
              <p:cNvSpPr txBox="1"/>
              <p:nvPr/>
            </p:nvSpPr>
            <p:spPr>
              <a:xfrm>
                <a:off x="893895" y="3162661"/>
                <a:ext cx="726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7D9D9DD-EE24-5F4A-82D3-36B42029A66C}"/>
                </a:ext>
              </a:extLst>
            </p:cNvPr>
            <p:cNvCxnSpPr>
              <a:stCxn id="25" idx="4"/>
              <a:endCxn id="16" idx="0"/>
            </p:cNvCxnSpPr>
            <p:nvPr/>
          </p:nvCxnSpPr>
          <p:spPr>
            <a:xfrm flipH="1">
              <a:off x="8844302" y="1855122"/>
              <a:ext cx="3990" cy="279689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442D739E-5D26-3A42-BA02-267B8FAF81B4}"/>
                </a:ext>
              </a:extLst>
            </p:cNvPr>
            <p:cNvSpPr/>
            <p:nvPr/>
          </p:nvSpPr>
          <p:spPr>
            <a:xfrm>
              <a:off x="9654907" y="2366996"/>
              <a:ext cx="283436" cy="36933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39E2717-4594-034C-9473-C07D29B193E1}"/>
                </a:ext>
              </a:extLst>
            </p:cNvPr>
            <p:cNvGrpSpPr/>
            <p:nvPr/>
          </p:nvGrpSpPr>
          <p:grpSpPr>
            <a:xfrm>
              <a:off x="6398728" y="2133664"/>
              <a:ext cx="1280160" cy="822960"/>
              <a:chOff x="2982352" y="2085490"/>
              <a:chExt cx="1280160" cy="82296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FB09CB8-658A-7244-8E13-4F2F07C78237}"/>
                  </a:ext>
                </a:extLst>
              </p:cNvPr>
              <p:cNvSpPr/>
              <p:nvPr/>
            </p:nvSpPr>
            <p:spPr>
              <a:xfrm>
                <a:off x="2982352" y="2085490"/>
                <a:ext cx="1280160" cy="8229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22AB6CA-0D80-AB4A-B3A0-14F8E5A11202}"/>
                  </a:ext>
                </a:extLst>
              </p:cNvPr>
              <p:cNvSpPr txBox="1"/>
              <p:nvPr/>
            </p:nvSpPr>
            <p:spPr>
              <a:xfrm>
                <a:off x="3175194" y="2302558"/>
                <a:ext cx="8819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kern="0" dirty="0">
                    <a:latin typeface="Helvetica"/>
                  </a:rPr>
                  <a:t>Inputs</a:t>
                </a:r>
                <a:endParaRPr lang="en-US" sz="2000" dirty="0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CD2A1E0-F102-EC40-A976-6BA5BA357F84}"/>
                </a:ext>
              </a:extLst>
            </p:cNvPr>
            <p:cNvGrpSpPr/>
            <p:nvPr/>
          </p:nvGrpSpPr>
          <p:grpSpPr>
            <a:xfrm>
              <a:off x="10058142" y="2132462"/>
              <a:ext cx="1280160" cy="822960"/>
              <a:chOff x="2985598" y="2189648"/>
              <a:chExt cx="1280160" cy="822960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7493746-061D-F54E-B9A0-837CE3634D61}"/>
                  </a:ext>
                </a:extLst>
              </p:cNvPr>
              <p:cNvSpPr/>
              <p:nvPr/>
            </p:nvSpPr>
            <p:spPr>
              <a:xfrm>
                <a:off x="2985598" y="2189648"/>
                <a:ext cx="1280160" cy="8229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EF02E83-20CD-6246-8875-8194F04BF22A}"/>
                  </a:ext>
                </a:extLst>
              </p:cNvPr>
              <p:cNvSpPr txBox="1"/>
              <p:nvPr/>
            </p:nvSpPr>
            <p:spPr>
              <a:xfrm>
                <a:off x="3085305" y="2415587"/>
                <a:ext cx="10807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kern="0" dirty="0">
                    <a:latin typeface="Helvetica"/>
                  </a:rPr>
                  <a:t>Outputs</a:t>
                </a:r>
                <a:endParaRPr lang="en-US" sz="2000" dirty="0"/>
              </a:p>
            </p:txBody>
          </p:sp>
        </p:grp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CEA096F6-0716-184A-932C-864A854D1CC5}"/>
                </a:ext>
              </a:extLst>
            </p:cNvPr>
            <p:cNvSpPr/>
            <p:nvPr/>
          </p:nvSpPr>
          <p:spPr>
            <a:xfrm>
              <a:off x="7759840" y="2359398"/>
              <a:ext cx="283436" cy="36933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EEDB18-2F78-9749-91C5-E937E7898DF2}"/>
              </a:ext>
            </a:extLst>
          </p:cNvPr>
          <p:cNvGrpSpPr/>
          <p:nvPr/>
        </p:nvGrpSpPr>
        <p:grpSpPr>
          <a:xfrm>
            <a:off x="7183684" y="1750789"/>
            <a:ext cx="1348771" cy="533662"/>
            <a:chOff x="7140142" y="1241339"/>
            <a:chExt cx="1348771" cy="53366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B18579C-0F7D-CB4A-94BE-F3163E0DE6DC}"/>
                </a:ext>
              </a:extLst>
            </p:cNvPr>
            <p:cNvSpPr/>
            <p:nvPr/>
          </p:nvSpPr>
          <p:spPr>
            <a:xfrm>
              <a:off x="7140142" y="1241339"/>
              <a:ext cx="895579" cy="533662"/>
            </a:xfrm>
            <a:prstGeom prst="rect">
              <a:avLst/>
            </a:prstGeom>
            <a:solidFill>
              <a:srgbClr val="004FFE">
                <a:alpha val="12000"/>
              </a:srgbClr>
            </a:solidFill>
            <a:ln w="22225" cap="flat" cmpd="sng" algn="ctr">
              <a:solidFill>
                <a:schemeClr val="accent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E6E612D-BAF1-9642-B585-029EC607598C}"/>
                </a:ext>
              </a:extLst>
            </p:cNvPr>
            <p:cNvCxnSpPr>
              <a:cxnSpLocks/>
              <a:stCxn id="65" idx="3"/>
              <a:endCxn id="26" idx="1"/>
            </p:cNvCxnSpPr>
            <p:nvPr/>
          </p:nvCxnSpPr>
          <p:spPr>
            <a:xfrm flipV="1">
              <a:off x="8035721" y="1506839"/>
              <a:ext cx="453192" cy="1331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07E6C1B-0CF1-A04E-81C2-E17A45150DDE}"/>
              </a:ext>
            </a:extLst>
          </p:cNvPr>
          <p:cNvGrpSpPr/>
          <p:nvPr/>
        </p:nvGrpSpPr>
        <p:grpSpPr>
          <a:xfrm>
            <a:off x="762918" y="1663973"/>
            <a:ext cx="4982640" cy="1808546"/>
            <a:chOff x="762918" y="1154523"/>
            <a:chExt cx="4982640" cy="180854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0FE58AB-534B-1F4C-86EF-325D6CBA8126}"/>
                </a:ext>
              </a:extLst>
            </p:cNvPr>
            <p:cNvGrpSpPr/>
            <p:nvPr/>
          </p:nvGrpSpPr>
          <p:grpSpPr>
            <a:xfrm>
              <a:off x="762918" y="2128298"/>
              <a:ext cx="4982640" cy="834771"/>
              <a:chOff x="850002" y="1983158"/>
              <a:chExt cx="4982640" cy="834771"/>
            </a:xfrm>
          </p:grpSpPr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339319E4-A5CF-6B4A-8E6F-A8E27C6D8416}"/>
                  </a:ext>
                </a:extLst>
              </p:cNvPr>
              <p:cNvSpPr/>
              <p:nvPr/>
            </p:nvSpPr>
            <p:spPr>
              <a:xfrm>
                <a:off x="4149247" y="2213787"/>
                <a:ext cx="283436" cy="36933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8ABEB00-05A8-264A-A0C1-AED72A9E55AA}"/>
                  </a:ext>
                </a:extLst>
              </p:cNvPr>
              <p:cNvGrpSpPr/>
              <p:nvPr/>
            </p:nvGrpSpPr>
            <p:grpSpPr>
              <a:xfrm>
                <a:off x="850002" y="1994969"/>
                <a:ext cx="1280160" cy="822960"/>
                <a:chOff x="2997342" y="2085490"/>
                <a:chExt cx="1280160" cy="822960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1F82A7B-18B2-E440-9666-01DF9DEAEBA9}"/>
                    </a:ext>
                  </a:extLst>
                </p:cNvPr>
                <p:cNvSpPr/>
                <p:nvPr/>
              </p:nvSpPr>
              <p:spPr>
                <a:xfrm>
                  <a:off x="2997342" y="2085490"/>
                  <a:ext cx="1280160" cy="822960"/>
                </a:xfrm>
                <a:prstGeom prst="ellipse">
                  <a:avLst/>
                </a:prstGeom>
                <a:solidFill>
                  <a:srgbClr val="9BBB59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008B42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Helvetica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9380807-1263-8245-8347-3080DFDDDBC0}"/>
                    </a:ext>
                  </a:extLst>
                </p:cNvPr>
                <p:cNvSpPr txBox="1"/>
                <p:nvPr/>
              </p:nvSpPr>
              <p:spPr>
                <a:xfrm>
                  <a:off x="3175670" y="2288044"/>
                  <a:ext cx="88197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kern="0" dirty="0">
                      <a:latin typeface="Helvetica"/>
                    </a:rPr>
                    <a:t>Inputs</a:t>
                  </a:r>
                  <a:endParaRPr lang="en-US" sz="2000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8CF9B31-4565-F844-8EDA-43226AF9C529}"/>
                  </a:ext>
                </a:extLst>
              </p:cNvPr>
              <p:cNvGrpSpPr/>
              <p:nvPr/>
            </p:nvGrpSpPr>
            <p:grpSpPr>
              <a:xfrm>
                <a:off x="4552482" y="1993767"/>
                <a:ext cx="1280160" cy="822960"/>
                <a:chOff x="2985598" y="2189648"/>
                <a:chExt cx="1280160" cy="822960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867EFB14-009D-2649-B783-274397F143B7}"/>
                    </a:ext>
                  </a:extLst>
                </p:cNvPr>
                <p:cNvSpPr/>
                <p:nvPr/>
              </p:nvSpPr>
              <p:spPr>
                <a:xfrm>
                  <a:off x="2985598" y="2189648"/>
                  <a:ext cx="1280160" cy="822960"/>
                </a:xfrm>
                <a:prstGeom prst="ellipse">
                  <a:avLst/>
                </a:prstGeom>
                <a:solidFill>
                  <a:srgbClr val="9BBB59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008B42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Helvetica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34ADC06-2BED-EF4D-92D7-633A80318B10}"/>
                    </a:ext>
                  </a:extLst>
                </p:cNvPr>
                <p:cNvSpPr txBox="1"/>
                <p:nvPr/>
              </p:nvSpPr>
              <p:spPr>
                <a:xfrm>
                  <a:off x="3070791" y="2415587"/>
                  <a:ext cx="10807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kern="0" dirty="0">
                      <a:latin typeface="Helvetica"/>
                    </a:rPr>
                    <a:t>Outputs</a:t>
                  </a:r>
                  <a:endParaRPr lang="en-US" sz="2000" dirty="0"/>
                </a:p>
              </p:txBody>
            </p: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113E1DF-0676-C348-B534-8013A7381F8B}"/>
                  </a:ext>
                </a:extLst>
              </p:cNvPr>
              <p:cNvSpPr/>
              <p:nvPr/>
            </p:nvSpPr>
            <p:spPr>
              <a:xfrm>
                <a:off x="2620063" y="1983158"/>
                <a:ext cx="1417320" cy="822960"/>
              </a:xfrm>
              <a:prstGeom prst="rect">
                <a:avLst/>
              </a:prstGeom>
              <a:solidFill>
                <a:srgbClr val="004FFE">
                  <a:alpha val="12000"/>
                </a:srgbClr>
              </a:solidFill>
              <a:ln w="22225" cap="flat" cmpd="sng" algn="ctr">
                <a:solidFill>
                  <a:srgbClr val="004FF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  <a:ea typeface="+mn-ea"/>
                    <a:cs typeface="+mn-cs"/>
                  </a:rPr>
                  <a:t>Physics Simulation</a:t>
                </a:r>
              </a:p>
            </p:txBody>
          </p:sp>
          <p:sp>
            <p:nvSpPr>
              <p:cNvPr id="56" name="Right Arrow 55">
                <a:extLst>
                  <a:ext uri="{FF2B5EF4-FFF2-40B4-BE49-F238E27FC236}">
                    <a16:creationId xmlns:a16="http://schemas.microsoft.com/office/drawing/2014/main" id="{4ED1395A-2848-F341-9D75-E7423BBAE197}"/>
                  </a:ext>
                </a:extLst>
              </p:cNvPr>
              <p:cNvSpPr/>
              <p:nvPr/>
            </p:nvSpPr>
            <p:spPr>
              <a:xfrm>
                <a:off x="2225152" y="2220703"/>
                <a:ext cx="283436" cy="369332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9F765D-F817-0E4E-91D7-B92293C92DF4}"/>
                </a:ext>
              </a:extLst>
            </p:cNvPr>
            <p:cNvSpPr txBox="1"/>
            <p:nvPr/>
          </p:nvSpPr>
          <p:spPr>
            <a:xfrm>
              <a:off x="1355222" y="1154524"/>
              <a:ext cx="1417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Conservation laws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EF3C28-60B6-544A-B54E-97CC8D480B1D}"/>
                </a:ext>
              </a:extLst>
            </p:cNvPr>
            <p:cNvSpPr txBox="1"/>
            <p:nvPr/>
          </p:nvSpPr>
          <p:spPr>
            <a:xfrm>
              <a:off x="3734799" y="1154523"/>
              <a:ext cx="14173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Boundary conditions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E713581-2670-AD4B-A6ED-032DA98CDF37}"/>
                </a:ext>
              </a:extLst>
            </p:cNvPr>
            <p:cNvCxnSpPr>
              <a:cxnSpLocks/>
              <a:stCxn id="78" idx="2"/>
              <a:endCxn id="55" idx="0"/>
            </p:cNvCxnSpPr>
            <p:nvPr/>
          </p:nvCxnSpPr>
          <p:spPr>
            <a:xfrm flipH="1">
              <a:off x="3241639" y="1739298"/>
              <a:ext cx="1201820" cy="3890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B6353D4-C3EF-DF46-8A1B-AAB6590FDF9F}"/>
                </a:ext>
              </a:extLst>
            </p:cNvPr>
            <p:cNvCxnSpPr>
              <a:cxnSpLocks/>
              <a:stCxn id="77" idx="2"/>
              <a:endCxn id="55" idx="0"/>
            </p:cNvCxnSpPr>
            <p:nvPr/>
          </p:nvCxnSpPr>
          <p:spPr>
            <a:xfrm>
              <a:off x="2063882" y="1739299"/>
              <a:ext cx="1177757" cy="388999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598741E7-BC11-AF44-B911-765ABA80D65D}"/>
              </a:ext>
            </a:extLst>
          </p:cNvPr>
          <p:cNvSpPr txBox="1"/>
          <p:nvPr/>
        </p:nvSpPr>
        <p:spPr>
          <a:xfrm>
            <a:off x="1658210" y="959422"/>
            <a:ext cx="3178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Physics-Based Modeling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8D32B34-F496-B548-B1D2-2DAD9F57840E}"/>
              </a:ext>
            </a:extLst>
          </p:cNvPr>
          <p:cNvSpPr txBox="1"/>
          <p:nvPr/>
        </p:nvSpPr>
        <p:spPr>
          <a:xfrm>
            <a:off x="7437072" y="966292"/>
            <a:ext cx="2935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Data-Driven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44F76E-664F-604A-8114-316FE2546939}"/>
              </a:ext>
            </a:extLst>
          </p:cNvPr>
          <p:cNvSpPr txBox="1"/>
          <p:nvPr/>
        </p:nvSpPr>
        <p:spPr>
          <a:xfrm>
            <a:off x="2538810" y="1670549"/>
            <a:ext cx="1417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Constitutive Models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14491D2-AEFC-0645-BEBD-702A02B1818D}"/>
              </a:ext>
            </a:extLst>
          </p:cNvPr>
          <p:cNvCxnSpPr>
            <a:cxnSpLocks/>
            <a:stCxn id="42" idx="2"/>
            <a:endCxn id="55" idx="0"/>
          </p:cNvCxnSpPr>
          <p:nvPr/>
        </p:nvCxnSpPr>
        <p:spPr>
          <a:xfrm flipH="1">
            <a:off x="3241639" y="2255324"/>
            <a:ext cx="5831" cy="382424"/>
          </a:xfrm>
          <a:prstGeom prst="straightConnector1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8980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7E03-6A48-E24B-8188-9555ED7B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Outline: Machine Learning for UQ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BAE8-ED6E-5845-8D39-0C275B583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120"/>
            <a:ext cx="10515600" cy="450788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Using machine learning surrogate models responsibly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Combining physics-based modeling &amp; machine learning </a:t>
            </a:r>
          </a:p>
          <a:p>
            <a:pPr lvl="1"/>
            <a:r>
              <a:rPr lang="en-US" sz="2800" dirty="0"/>
              <a:t>Multi-model Monte Carlo simulation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/>
              <a:t>Application: Trajectory simulation for entry, descent, and landing (EDL)</a:t>
            </a:r>
          </a:p>
          <a:p>
            <a:pPr lvl="1"/>
            <a:r>
              <a:rPr lang="en-US" sz="2800" dirty="0"/>
              <a:t>Physics-informed generative adversarial networks (PI-GANs)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200" dirty="0"/>
              <a:t>Application: Material characterization for additive manufacturing</a:t>
            </a:r>
          </a:p>
          <a:p>
            <a:pPr lvl="1"/>
            <a:r>
              <a:rPr lang="en-US" sz="2800" dirty="0"/>
              <a:t>Active learning with Gaussian Process models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Application: Spacesuit reliability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Summary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14D5C-F6D9-8143-969F-41874862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40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>
            <a:extLst>
              <a:ext uri="{FF2B5EF4-FFF2-40B4-BE49-F238E27FC236}">
                <a16:creationId xmlns:a16="http://schemas.microsoft.com/office/drawing/2014/main" id="{C2CE7DA5-FE4A-3F43-9127-EEDE348918AE}"/>
              </a:ext>
            </a:extLst>
          </p:cNvPr>
          <p:cNvSpPr/>
          <p:nvPr/>
        </p:nvSpPr>
        <p:spPr>
          <a:xfrm>
            <a:off x="4637275" y="3112117"/>
            <a:ext cx="2611120" cy="1696720"/>
          </a:xfrm>
          <a:prstGeom prst="ellipse">
            <a:avLst/>
          </a:prstGeom>
          <a:solidFill>
            <a:srgbClr val="F2DCDB"/>
          </a:solidFill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9845FA8-8E95-A242-A47D-AFE640642B7E}"/>
              </a:ext>
            </a:extLst>
          </p:cNvPr>
          <p:cNvSpPr/>
          <p:nvPr/>
        </p:nvSpPr>
        <p:spPr>
          <a:xfrm>
            <a:off x="5279010" y="1470709"/>
            <a:ext cx="1334201" cy="94539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28DD7-98A6-8E44-923F-711D14AF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Surrogate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EE13B-4F69-9647-AC99-FA2D1DFC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77C9B-D50C-6B4F-8624-C8FEE81E9DF1}"/>
              </a:ext>
            </a:extLst>
          </p:cNvPr>
          <p:cNvSpPr txBox="1"/>
          <p:nvPr/>
        </p:nvSpPr>
        <p:spPr>
          <a:xfrm>
            <a:off x="4893470" y="3373850"/>
            <a:ext cx="25501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Machine Learning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Helvetica"/>
                <a:cs typeface="Helvetica"/>
              </a:rPr>
              <a:t>Gaussian processes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Helvetica"/>
                <a:cs typeface="Helvetica"/>
              </a:rPr>
              <a:t>Neural networks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Helvetica"/>
                <a:cs typeface="Helvetica"/>
              </a:rPr>
              <a:t>Polynomial Chaos 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Helvetica"/>
                <a:cs typeface="Helvetica"/>
              </a:rPr>
              <a:t>            ….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latin typeface="Helvetica"/>
              <a:cs typeface="Helvetica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4CF3B5-4157-934E-A751-F64D375F9330}"/>
              </a:ext>
            </a:extLst>
          </p:cNvPr>
          <p:cNvGrpSpPr/>
          <p:nvPr/>
        </p:nvGrpSpPr>
        <p:grpSpPr>
          <a:xfrm>
            <a:off x="5373838" y="1469577"/>
            <a:ext cx="1180131" cy="981399"/>
            <a:chOff x="3681762" y="1336766"/>
            <a:chExt cx="1098333" cy="981399"/>
          </a:xfrm>
        </p:grpSpPr>
        <p:pic>
          <p:nvPicPr>
            <p:cNvPr id="13" name="Picture 12" descr="latex-image-1.pdf">
              <a:extLst>
                <a:ext uri="{FF2B5EF4-FFF2-40B4-BE49-F238E27FC236}">
                  <a16:creationId xmlns:a16="http://schemas.microsoft.com/office/drawing/2014/main" id="{2FC585CC-3D07-AC40-BAD1-FA91B2FFC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93" y="1667493"/>
              <a:ext cx="388901" cy="27451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6384E-8970-A24F-9378-DD9D7D9633B5}"/>
                </a:ext>
              </a:extLst>
            </p:cNvPr>
            <p:cNvSpPr txBox="1"/>
            <p:nvPr/>
          </p:nvSpPr>
          <p:spPr>
            <a:xfrm>
              <a:off x="3681762" y="1336766"/>
              <a:ext cx="1098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High-Fidelity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CF476-9974-9547-8384-CD82EC3F1A3F}"/>
                </a:ext>
              </a:extLst>
            </p:cNvPr>
            <p:cNvSpPr txBox="1"/>
            <p:nvPr/>
          </p:nvSpPr>
          <p:spPr>
            <a:xfrm>
              <a:off x="3878314" y="1948833"/>
              <a:ext cx="685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"/>
                  <a:cs typeface="Helvetica"/>
                </a:rPr>
                <a:t>Model</a:t>
              </a:r>
              <a:r>
                <a:rPr lang="en-US" dirty="0">
                  <a:latin typeface="Helvetica"/>
                  <a:cs typeface="Helvetica"/>
                </a:rPr>
                <a:t> </a:t>
              </a:r>
            </a:p>
          </p:txBody>
        </p:sp>
      </p:grp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FDA2E92-C15C-F54B-A919-CEC17E57FA9C}"/>
              </a:ext>
            </a:extLst>
          </p:cNvPr>
          <p:cNvSpPr/>
          <p:nvPr/>
        </p:nvSpPr>
        <p:spPr>
          <a:xfrm rot="5400000">
            <a:off x="5713085" y="1615453"/>
            <a:ext cx="386080" cy="6858000"/>
          </a:xfrm>
          <a:prstGeom prst="rightBrace">
            <a:avLst>
              <a:gd name="adj1" fmla="val 8333"/>
              <a:gd name="adj2" fmla="val 4920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CEC294-A8AF-D640-B18E-E222F7A9539C}"/>
              </a:ext>
            </a:extLst>
          </p:cNvPr>
          <p:cNvCxnSpPr>
            <a:cxnSpLocks/>
          </p:cNvCxnSpPr>
          <p:nvPr/>
        </p:nvCxnSpPr>
        <p:spPr>
          <a:xfrm flipH="1">
            <a:off x="3455142" y="2482383"/>
            <a:ext cx="591429" cy="712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BE340-6925-EE43-83D6-C8ED709BA410}"/>
              </a:ext>
            </a:extLst>
          </p:cNvPr>
          <p:cNvCxnSpPr>
            <a:cxnSpLocks/>
          </p:cNvCxnSpPr>
          <p:nvPr/>
        </p:nvCxnSpPr>
        <p:spPr>
          <a:xfrm>
            <a:off x="7818405" y="2461983"/>
            <a:ext cx="591191" cy="6762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6F62C5F-0384-F647-B98B-08614D3D8EF4}"/>
              </a:ext>
            </a:extLst>
          </p:cNvPr>
          <p:cNvSpPr txBox="1"/>
          <p:nvPr/>
        </p:nvSpPr>
        <p:spPr>
          <a:xfrm>
            <a:off x="1955572" y="2524287"/>
            <a:ext cx="15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Input </a:t>
            </a:r>
          </a:p>
          <a:p>
            <a:pPr algn="ctr"/>
            <a:r>
              <a:rPr lang="en-US" dirty="0">
                <a:latin typeface="Helvetica"/>
                <a:cs typeface="Helvetica"/>
              </a:rPr>
              <a:t>Training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60A540-1B98-6A4A-B3CB-F512BFC4813E}"/>
              </a:ext>
            </a:extLst>
          </p:cNvPr>
          <p:cNvSpPr txBox="1"/>
          <p:nvPr/>
        </p:nvSpPr>
        <p:spPr>
          <a:xfrm>
            <a:off x="8349118" y="2519449"/>
            <a:ext cx="15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Output </a:t>
            </a:r>
          </a:p>
          <a:p>
            <a:pPr algn="ctr"/>
            <a:r>
              <a:rPr lang="en-US" dirty="0">
                <a:latin typeface="Helvetica"/>
                <a:cs typeface="Helvetica"/>
              </a:rPr>
              <a:t>Training Data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F3F178-20A9-4F4E-8859-50FB4932FE45}"/>
              </a:ext>
            </a:extLst>
          </p:cNvPr>
          <p:cNvCxnSpPr/>
          <p:nvPr/>
        </p:nvCxnSpPr>
        <p:spPr>
          <a:xfrm>
            <a:off x="3431195" y="3927337"/>
            <a:ext cx="107647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87904B-7174-B74C-AC34-5AD8F8D2DC66}"/>
              </a:ext>
            </a:extLst>
          </p:cNvPr>
          <p:cNvCxnSpPr/>
          <p:nvPr/>
        </p:nvCxnSpPr>
        <p:spPr>
          <a:xfrm flipH="1">
            <a:off x="7337959" y="3891051"/>
            <a:ext cx="107899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433A48-33CC-C24F-9716-A3585F291F48}"/>
              </a:ext>
            </a:extLst>
          </p:cNvPr>
          <p:cNvGrpSpPr/>
          <p:nvPr/>
        </p:nvGrpSpPr>
        <p:grpSpPr>
          <a:xfrm>
            <a:off x="8549416" y="3183238"/>
            <a:ext cx="1137920" cy="1402080"/>
            <a:chOff x="7230748" y="2699722"/>
            <a:chExt cx="1137920" cy="140208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48F308-7F6E-B948-B85C-CFC8D5DF1721}"/>
                </a:ext>
              </a:extLst>
            </p:cNvPr>
            <p:cNvSpPr/>
            <p:nvPr/>
          </p:nvSpPr>
          <p:spPr>
            <a:xfrm>
              <a:off x="7230748" y="2699722"/>
              <a:ext cx="1137920" cy="14020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8B4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AB331A9-229F-C049-9982-6586950CA56E}"/>
                </a:ext>
              </a:extLst>
            </p:cNvPr>
            <p:cNvGrpSpPr/>
            <p:nvPr/>
          </p:nvGrpSpPr>
          <p:grpSpPr>
            <a:xfrm>
              <a:off x="7546724" y="2721566"/>
              <a:ext cx="539340" cy="1311161"/>
              <a:chOff x="8248044" y="2767076"/>
              <a:chExt cx="539340" cy="131116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CA1921EF-46A2-B34A-A46B-B124E392A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0824" y="2767076"/>
                <a:ext cx="406400" cy="3302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472D139-FBC3-ED47-8BC2-3AA83A317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6746" y="3115028"/>
                <a:ext cx="406400" cy="33020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EB0F909F-69D1-1741-94FA-EAEDC4E58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0184" y="3748037"/>
                <a:ext cx="457200" cy="3302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453595-95B5-FB4E-B482-91B15500F68B}"/>
                  </a:ext>
                </a:extLst>
              </p:cNvPr>
              <p:cNvSpPr txBox="1"/>
              <p:nvPr/>
            </p:nvSpPr>
            <p:spPr>
              <a:xfrm>
                <a:off x="8248044" y="3418840"/>
                <a:ext cx="447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/>
                    <a:cs typeface="Helvetica"/>
                  </a:rPr>
                  <a:t>…</a:t>
                </a:r>
              </a:p>
            </p:txBody>
          </p:sp>
        </p:grp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8F9AB6D9-76E3-314E-B664-A0F91EDCBB5B}"/>
              </a:ext>
            </a:extLst>
          </p:cNvPr>
          <p:cNvSpPr/>
          <p:nvPr/>
        </p:nvSpPr>
        <p:spPr>
          <a:xfrm>
            <a:off x="3417247" y="5880782"/>
            <a:ext cx="1643903" cy="175191"/>
          </a:xfrm>
          <a:custGeom>
            <a:avLst/>
            <a:gdLst>
              <a:gd name="connsiteX0" fmla="*/ 0 w 1743740"/>
              <a:gd name="connsiteY0" fmla="*/ 152888 h 152888"/>
              <a:gd name="connsiteX1" fmla="*/ 659219 w 1743740"/>
              <a:gd name="connsiteY1" fmla="*/ 14665 h 152888"/>
              <a:gd name="connsiteX2" fmla="*/ 1743740 w 1743740"/>
              <a:gd name="connsiteY2" fmla="*/ 4032 h 1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3740" h="152888">
                <a:moveTo>
                  <a:pt x="0" y="152888"/>
                </a:moveTo>
                <a:cubicBezTo>
                  <a:pt x="184298" y="96181"/>
                  <a:pt x="368596" y="39474"/>
                  <a:pt x="659219" y="14665"/>
                </a:cubicBezTo>
                <a:cubicBezTo>
                  <a:pt x="949842" y="-10144"/>
                  <a:pt x="1743740" y="4032"/>
                  <a:pt x="1743740" y="4032"/>
                </a:cubicBezTo>
              </a:path>
            </a:pathLst>
          </a:custGeom>
          <a:noFill/>
          <a:ln w="34925">
            <a:solidFill>
              <a:srgbClr val="018E41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D0555C-40AC-0B40-B0FB-A79C5EBDCF1A}"/>
              </a:ext>
            </a:extLst>
          </p:cNvPr>
          <p:cNvGrpSpPr/>
          <p:nvPr/>
        </p:nvGrpSpPr>
        <p:grpSpPr>
          <a:xfrm>
            <a:off x="6830141" y="5738295"/>
            <a:ext cx="1282731" cy="304800"/>
            <a:chOff x="5511473" y="5322154"/>
            <a:chExt cx="1282731" cy="3048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E2CD984-2103-1D42-AFDD-AA3A9ECCA621}"/>
                </a:ext>
              </a:extLst>
            </p:cNvPr>
            <p:cNvSpPr/>
            <p:nvPr/>
          </p:nvSpPr>
          <p:spPr>
            <a:xfrm>
              <a:off x="5511473" y="5464641"/>
              <a:ext cx="1282731" cy="149349"/>
            </a:xfrm>
            <a:custGeom>
              <a:avLst/>
              <a:gdLst>
                <a:gd name="connsiteX0" fmla="*/ 0 w 1297172"/>
                <a:gd name="connsiteY0" fmla="*/ 10633 h 106326"/>
                <a:gd name="connsiteX1" fmla="*/ 701749 w 1297172"/>
                <a:gd name="connsiteY1" fmla="*/ 0 h 106326"/>
                <a:gd name="connsiteX2" fmla="*/ 1084521 w 1297172"/>
                <a:gd name="connsiteY2" fmla="*/ 21265 h 106326"/>
                <a:gd name="connsiteX3" fmla="*/ 1297172 w 1297172"/>
                <a:gd name="connsiteY3" fmla="*/ 106326 h 1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7172" h="106326">
                  <a:moveTo>
                    <a:pt x="0" y="10633"/>
                  </a:moveTo>
                  <a:lnTo>
                    <a:pt x="701749" y="0"/>
                  </a:lnTo>
                  <a:cubicBezTo>
                    <a:pt x="882502" y="1772"/>
                    <a:pt x="985284" y="3544"/>
                    <a:pt x="1084521" y="21265"/>
                  </a:cubicBezTo>
                  <a:cubicBezTo>
                    <a:pt x="1183758" y="38986"/>
                    <a:pt x="1297172" y="106326"/>
                    <a:pt x="1297172" y="106326"/>
                  </a:cubicBezTo>
                </a:path>
              </a:pathLst>
            </a:custGeom>
            <a:noFill/>
            <a:ln w="28575">
              <a:solidFill>
                <a:srgbClr val="018E41"/>
              </a:solidFill>
              <a:tailEnd type="stealth" w="lg" len="lg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9C95D67-9815-9640-95EF-FEC9A5567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2875" y="5322154"/>
              <a:ext cx="381000" cy="30480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AD142A-C297-074F-B43D-CE0A7A18078A}"/>
              </a:ext>
            </a:extLst>
          </p:cNvPr>
          <p:cNvGrpSpPr/>
          <p:nvPr/>
        </p:nvGrpSpPr>
        <p:grpSpPr>
          <a:xfrm>
            <a:off x="8171355" y="5394638"/>
            <a:ext cx="1841034" cy="1325133"/>
            <a:chOff x="6788889" y="5010395"/>
            <a:chExt cx="1841034" cy="132513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978B8E1-110E-E34D-A17E-FD4549EC44EA}"/>
                </a:ext>
              </a:extLst>
            </p:cNvPr>
            <p:cNvGrpSpPr/>
            <p:nvPr/>
          </p:nvGrpSpPr>
          <p:grpSpPr>
            <a:xfrm>
              <a:off x="7329443" y="5010395"/>
              <a:ext cx="1300480" cy="1097280"/>
              <a:chOff x="7020560" y="5100318"/>
              <a:chExt cx="1300480" cy="109728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FAD79AD-E343-CF4B-A18A-55EE96FB1F5D}"/>
                  </a:ext>
                </a:extLst>
              </p:cNvPr>
              <p:cNvGrpSpPr/>
              <p:nvPr/>
            </p:nvGrpSpPr>
            <p:grpSpPr>
              <a:xfrm>
                <a:off x="7020560" y="5100318"/>
                <a:ext cx="1300480" cy="1097280"/>
                <a:chOff x="7315200" y="5230191"/>
                <a:chExt cx="1300480" cy="906449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43710FF5-D9C3-3A45-B99A-FD39D875E69C}"/>
                    </a:ext>
                  </a:extLst>
                </p:cNvPr>
                <p:cNvCxnSpPr/>
                <p:nvPr/>
              </p:nvCxnSpPr>
              <p:spPr>
                <a:xfrm>
                  <a:off x="7315200" y="6126480"/>
                  <a:ext cx="130048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B572D96B-783F-D14A-80EC-9CD12F921EF2}"/>
                    </a:ext>
                  </a:extLst>
                </p:cNvPr>
                <p:cNvCxnSpPr/>
                <p:nvPr/>
              </p:nvCxnSpPr>
              <p:spPr>
                <a:xfrm flipV="1">
                  <a:off x="7315200" y="5230191"/>
                  <a:ext cx="0" cy="9064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59BC821-EAB3-E546-A575-332AD102673D}"/>
                  </a:ext>
                </a:extLst>
              </p:cNvPr>
              <p:cNvGrpSpPr/>
              <p:nvPr/>
            </p:nvGrpSpPr>
            <p:grpSpPr>
              <a:xfrm>
                <a:off x="7112000" y="5348973"/>
                <a:ext cx="1056640" cy="836328"/>
                <a:chOff x="7112000" y="5496560"/>
                <a:chExt cx="1056640" cy="690880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9493793-6FA9-A845-BB5D-51D8EAF6C2D6}"/>
                    </a:ext>
                  </a:extLst>
                </p:cNvPr>
                <p:cNvSpPr/>
                <p:nvPr/>
              </p:nvSpPr>
              <p:spPr>
                <a:xfrm>
                  <a:off x="7244080" y="5770880"/>
                  <a:ext cx="132080" cy="41148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9EC60AA6-AAE6-FF42-AB6A-82C510FB8858}"/>
                    </a:ext>
                  </a:extLst>
                </p:cNvPr>
                <p:cNvSpPr/>
                <p:nvPr/>
              </p:nvSpPr>
              <p:spPr>
                <a:xfrm>
                  <a:off x="7376160" y="5638800"/>
                  <a:ext cx="132080" cy="54864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EBD88AB-1679-8248-9F97-C3083B182837}"/>
                    </a:ext>
                  </a:extLst>
                </p:cNvPr>
                <p:cNvSpPr/>
                <p:nvPr/>
              </p:nvSpPr>
              <p:spPr>
                <a:xfrm>
                  <a:off x="7508240" y="5496560"/>
                  <a:ext cx="132080" cy="6858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BE55280-A308-5F4E-AEF2-976C3BF5A709}"/>
                    </a:ext>
                  </a:extLst>
                </p:cNvPr>
                <p:cNvSpPr/>
                <p:nvPr/>
              </p:nvSpPr>
              <p:spPr>
                <a:xfrm>
                  <a:off x="7112000" y="6004560"/>
                  <a:ext cx="132080" cy="18288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859AA30-5DB1-D24A-96C0-C8CBCF8ADA54}"/>
                    </a:ext>
                  </a:extLst>
                </p:cNvPr>
                <p:cNvSpPr/>
                <p:nvPr/>
              </p:nvSpPr>
              <p:spPr>
                <a:xfrm>
                  <a:off x="7640320" y="5770880"/>
                  <a:ext cx="132080" cy="41148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38EE0DC-E8D1-B347-8E3B-7A22A42C0BF1}"/>
                    </a:ext>
                  </a:extLst>
                </p:cNvPr>
                <p:cNvSpPr/>
                <p:nvPr/>
              </p:nvSpPr>
              <p:spPr>
                <a:xfrm>
                  <a:off x="7772400" y="5953760"/>
                  <a:ext cx="132080" cy="2286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0B29D4D-8B9F-C84E-BCD2-C4AD2D695740}"/>
                    </a:ext>
                  </a:extLst>
                </p:cNvPr>
                <p:cNvSpPr/>
                <p:nvPr/>
              </p:nvSpPr>
              <p:spPr>
                <a:xfrm>
                  <a:off x="7904480" y="6045200"/>
                  <a:ext cx="132080" cy="1371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E4C89AA-CA9D-C643-A127-1278E2B59DE5}"/>
                    </a:ext>
                  </a:extLst>
                </p:cNvPr>
                <p:cNvSpPr/>
                <p:nvPr/>
              </p:nvSpPr>
              <p:spPr>
                <a:xfrm>
                  <a:off x="8036560" y="6116320"/>
                  <a:ext cx="132080" cy="64008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C5C8713E-74DE-7B4E-94BD-C081CC985C1C}"/>
                  </a:ext>
                </a:extLst>
              </p:cNvPr>
              <p:cNvSpPr/>
              <p:nvPr/>
            </p:nvSpPr>
            <p:spPr>
              <a:xfrm>
                <a:off x="7020560" y="5359060"/>
                <a:ext cx="1219200" cy="808060"/>
              </a:xfrm>
              <a:custGeom>
                <a:avLst/>
                <a:gdLst>
                  <a:gd name="connsiteX0" fmla="*/ 0 w 1219200"/>
                  <a:gd name="connsiteY0" fmla="*/ 797900 h 808060"/>
                  <a:gd name="connsiteX1" fmla="*/ 152400 w 1219200"/>
                  <a:gd name="connsiteY1" fmla="*/ 594700 h 808060"/>
                  <a:gd name="connsiteX2" fmla="*/ 294640 w 1219200"/>
                  <a:gd name="connsiteY2" fmla="*/ 320380 h 808060"/>
                  <a:gd name="connsiteX3" fmla="*/ 396240 w 1219200"/>
                  <a:gd name="connsiteY3" fmla="*/ 167980 h 808060"/>
                  <a:gd name="connsiteX4" fmla="*/ 447040 w 1219200"/>
                  <a:gd name="connsiteY4" fmla="*/ 56220 h 808060"/>
                  <a:gd name="connsiteX5" fmla="*/ 528320 w 1219200"/>
                  <a:gd name="connsiteY5" fmla="*/ 5420 h 808060"/>
                  <a:gd name="connsiteX6" fmla="*/ 629920 w 1219200"/>
                  <a:gd name="connsiteY6" fmla="*/ 35900 h 808060"/>
                  <a:gd name="connsiteX7" fmla="*/ 731520 w 1219200"/>
                  <a:gd name="connsiteY7" fmla="*/ 310220 h 808060"/>
                  <a:gd name="connsiteX8" fmla="*/ 802640 w 1219200"/>
                  <a:gd name="connsiteY8" fmla="*/ 523580 h 808060"/>
                  <a:gd name="connsiteX9" fmla="*/ 934720 w 1219200"/>
                  <a:gd name="connsiteY9" fmla="*/ 655660 h 808060"/>
                  <a:gd name="connsiteX10" fmla="*/ 1097280 w 1219200"/>
                  <a:gd name="connsiteY10" fmla="*/ 757260 h 808060"/>
                  <a:gd name="connsiteX11" fmla="*/ 1219200 w 1219200"/>
                  <a:gd name="connsiteY11" fmla="*/ 808060 h 808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9200" h="808060">
                    <a:moveTo>
                      <a:pt x="0" y="797900"/>
                    </a:moveTo>
                    <a:cubicBezTo>
                      <a:pt x="51646" y="736093"/>
                      <a:pt x="103293" y="674287"/>
                      <a:pt x="152400" y="594700"/>
                    </a:cubicBezTo>
                    <a:cubicBezTo>
                      <a:pt x="201507" y="515113"/>
                      <a:pt x="254000" y="391500"/>
                      <a:pt x="294640" y="320380"/>
                    </a:cubicBezTo>
                    <a:cubicBezTo>
                      <a:pt x="335280" y="249260"/>
                      <a:pt x="370840" y="212007"/>
                      <a:pt x="396240" y="167980"/>
                    </a:cubicBezTo>
                    <a:cubicBezTo>
                      <a:pt x="421640" y="123953"/>
                      <a:pt x="425027" y="83313"/>
                      <a:pt x="447040" y="56220"/>
                    </a:cubicBezTo>
                    <a:cubicBezTo>
                      <a:pt x="469053" y="29127"/>
                      <a:pt x="497840" y="8807"/>
                      <a:pt x="528320" y="5420"/>
                    </a:cubicBezTo>
                    <a:cubicBezTo>
                      <a:pt x="558800" y="2033"/>
                      <a:pt x="596053" y="-14900"/>
                      <a:pt x="629920" y="35900"/>
                    </a:cubicBezTo>
                    <a:cubicBezTo>
                      <a:pt x="663787" y="86700"/>
                      <a:pt x="702733" y="228940"/>
                      <a:pt x="731520" y="310220"/>
                    </a:cubicBezTo>
                    <a:cubicBezTo>
                      <a:pt x="760307" y="391500"/>
                      <a:pt x="768773" y="466007"/>
                      <a:pt x="802640" y="523580"/>
                    </a:cubicBezTo>
                    <a:cubicBezTo>
                      <a:pt x="836507" y="581153"/>
                      <a:pt x="885613" y="616713"/>
                      <a:pt x="934720" y="655660"/>
                    </a:cubicBezTo>
                    <a:cubicBezTo>
                      <a:pt x="983827" y="694607"/>
                      <a:pt x="1049867" y="731860"/>
                      <a:pt x="1097280" y="757260"/>
                    </a:cubicBezTo>
                    <a:cubicBezTo>
                      <a:pt x="1144693" y="782660"/>
                      <a:pt x="1219200" y="808060"/>
                      <a:pt x="1219200" y="808060"/>
                    </a:cubicBezTo>
                  </a:path>
                </a:pathLst>
              </a:cu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42206E6-8D38-5C44-9397-D4E5E1E72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8889" y="5454059"/>
              <a:ext cx="457200" cy="2667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6D0787-5144-3B42-8767-238FBA274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57756" y="6157728"/>
              <a:ext cx="127000" cy="1778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C694584-260F-844F-B5DC-18C76DAE0A38}"/>
              </a:ext>
            </a:extLst>
          </p:cNvPr>
          <p:cNvGrpSpPr/>
          <p:nvPr/>
        </p:nvGrpSpPr>
        <p:grpSpPr>
          <a:xfrm>
            <a:off x="5284669" y="5329774"/>
            <a:ext cx="1349196" cy="1046181"/>
            <a:chOff x="5284669" y="5329774"/>
            <a:chExt cx="1349196" cy="104618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044CF88-42DE-8644-B0EF-B13F4A9F42B3}"/>
                </a:ext>
              </a:extLst>
            </p:cNvPr>
            <p:cNvSpPr/>
            <p:nvPr/>
          </p:nvSpPr>
          <p:spPr>
            <a:xfrm>
              <a:off x="5284669" y="5369501"/>
              <a:ext cx="1349196" cy="937936"/>
            </a:xfrm>
            <a:prstGeom prst="rect">
              <a:avLst/>
            </a:prstGeom>
            <a:solidFill>
              <a:srgbClr val="F2DCDB"/>
            </a:solidFill>
            <a:ln w="22225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D8E210-D52B-A64B-B529-D7E5A5E24C63}"/>
                </a:ext>
              </a:extLst>
            </p:cNvPr>
            <p:cNvGrpSpPr/>
            <p:nvPr/>
          </p:nvGrpSpPr>
          <p:grpSpPr>
            <a:xfrm>
              <a:off x="5406590" y="5329774"/>
              <a:ext cx="1149674" cy="1046181"/>
              <a:chOff x="4087922" y="4913633"/>
              <a:chExt cx="1149674" cy="104618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8DABBDD-D035-594F-8439-86C7BEBEB731}"/>
                  </a:ext>
                </a:extLst>
              </p:cNvPr>
              <p:cNvGrpSpPr/>
              <p:nvPr/>
            </p:nvGrpSpPr>
            <p:grpSpPr>
              <a:xfrm>
                <a:off x="4087922" y="4913633"/>
                <a:ext cx="1149674" cy="1046181"/>
                <a:chOff x="3718560" y="4939211"/>
                <a:chExt cx="1149674" cy="1046181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C91D836-9E67-4748-AB1C-E7CBD054FF23}"/>
                    </a:ext>
                  </a:extLst>
                </p:cNvPr>
                <p:cNvSpPr txBox="1"/>
                <p:nvPr/>
              </p:nvSpPr>
              <p:spPr>
                <a:xfrm>
                  <a:off x="3718560" y="4939211"/>
                  <a:ext cx="11496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Helvetica"/>
                      <a:cs typeface="Helvetica"/>
                    </a:rPr>
                    <a:t>Surrogate</a:t>
                  </a:r>
                  <a:r>
                    <a:rPr lang="en-US" dirty="0">
                      <a:latin typeface="Helvetica"/>
                      <a:cs typeface="Helvetica"/>
                    </a:rPr>
                    <a:t> </a:t>
                  </a: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DA9029D-1962-E344-BB63-E9CAB3B5901E}"/>
                    </a:ext>
                  </a:extLst>
                </p:cNvPr>
                <p:cNvSpPr txBox="1"/>
                <p:nvPr/>
              </p:nvSpPr>
              <p:spPr>
                <a:xfrm>
                  <a:off x="3852091" y="5616060"/>
                  <a:ext cx="8066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Helvetica"/>
                      <a:cs typeface="Helvetica"/>
                    </a:rPr>
                    <a:t>Model</a:t>
                  </a:r>
                  <a:r>
                    <a:rPr lang="en-US" dirty="0">
                      <a:latin typeface="Helvetica"/>
                      <a:cs typeface="Helvetica"/>
                    </a:rPr>
                    <a:t> </a:t>
                  </a:r>
                </a:p>
              </p:txBody>
            </p:sp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A40FD36-7318-2941-9367-2AB527661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5292" y="5249021"/>
                <a:ext cx="401445" cy="347196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59B459E-6CC6-7541-A903-80013FF7C98E}"/>
              </a:ext>
            </a:extLst>
          </p:cNvPr>
          <p:cNvGrpSpPr/>
          <p:nvPr/>
        </p:nvGrpSpPr>
        <p:grpSpPr>
          <a:xfrm>
            <a:off x="1337484" y="1789135"/>
            <a:ext cx="461665" cy="2841037"/>
            <a:chOff x="18815" y="1317037"/>
            <a:chExt cx="461665" cy="2841037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815D8AD-056E-6A4C-B4BD-ED413FBDBD14}"/>
                </a:ext>
              </a:extLst>
            </p:cNvPr>
            <p:cNvCxnSpPr/>
            <p:nvPr/>
          </p:nvCxnSpPr>
          <p:spPr>
            <a:xfrm flipH="1">
              <a:off x="272812" y="1317037"/>
              <a:ext cx="9407" cy="28410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AE5840A-C816-4A46-865C-B4AC042D7B35}"/>
                </a:ext>
              </a:extLst>
            </p:cNvPr>
            <p:cNvSpPr txBox="1"/>
            <p:nvPr/>
          </p:nvSpPr>
          <p:spPr>
            <a:xfrm rot="16200000">
              <a:off x="-300439" y="2530592"/>
              <a:ext cx="110017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Offline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BE0872-E73C-3740-A7DE-D3AA6D469CE8}"/>
              </a:ext>
            </a:extLst>
          </p:cNvPr>
          <p:cNvGrpSpPr/>
          <p:nvPr/>
        </p:nvGrpSpPr>
        <p:grpSpPr>
          <a:xfrm>
            <a:off x="1337483" y="5184486"/>
            <a:ext cx="461665" cy="1482277"/>
            <a:chOff x="18814" y="4691667"/>
            <a:chExt cx="461665" cy="1482277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F197B10-29A2-AD4D-9705-3CFD9EC858B3}"/>
                </a:ext>
              </a:extLst>
            </p:cNvPr>
            <p:cNvCxnSpPr>
              <a:cxnSpLocks/>
            </p:cNvCxnSpPr>
            <p:nvPr/>
          </p:nvCxnSpPr>
          <p:spPr>
            <a:xfrm>
              <a:off x="272812" y="4691667"/>
              <a:ext cx="0" cy="148227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D860E55-3DD7-E04D-914E-3D1BB01422E4}"/>
                </a:ext>
              </a:extLst>
            </p:cNvPr>
            <p:cNvSpPr txBox="1"/>
            <p:nvPr/>
          </p:nvSpPr>
          <p:spPr>
            <a:xfrm rot="16200000">
              <a:off x="-253857" y="5175945"/>
              <a:ext cx="100700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Online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B30FCE7-2BC4-674E-AFC2-683C3FAEE210}"/>
              </a:ext>
            </a:extLst>
          </p:cNvPr>
          <p:cNvGrpSpPr/>
          <p:nvPr/>
        </p:nvGrpSpPr>
        <p:grpSpPr>
          <a:xfrm>
            <a:off x="2251181" y="3203558"/>
            <a:ext cx="1056640" cy="1402080"/>
            <a:chOff x="2456513" y="3137298"/>
            <a:chExt cx="1056640" cy="140208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9F779C1-35E6-0243-AA61-DB1939410901}"/>
                </a:ext>
              </a:extLst>
            </p:cNvPr>
            <p:cNvGrpSpPr/>
            <p:nvPr/>
          </p:nvGrpSpPr>
          <p:grpSpPr>
            <a:xfrm>
              <a:off x="2456513" y="3137298"/>
              <a:ext cx="1056640" cy="1402080"/>
              <a:chOff x="932513" y="2720042"/>
              <a:chExt cx="1056640" cy="140208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23D0EC1-C6DA-8F47-ACD1-7563B053D5A6}"/>
                  </a:ext>
                </a:extLst>
              </p:cNvPr>
              <p:cNvSpPr/>
              <p:nvPr/>
            </p:nvSpPr>
            <p:spPr>
              <a:xfrm>
                <a:off x="932513" y="2720042"/>
                <a:ext cx="1056640" cy="14020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rgbClr val="008B4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E6AF6C9-288C-B545-B3BE-F5DFED65CBC8}"/>
                  </a:ext>
                </a:extLst>
              </p:cNvPr>
              <p:cNvSpPr txBox="1"/>
              <p:nvPr/>
            </p:nvSpPr>
            <p:spPr>
              <a:xfrm>
                <a:off x="1203422" y="3344970"/>
                <a:ext cx="447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/>
                    <a:cs typeface="Helvetica"/>
                  </a:rPr>
                  <a:t>…</a:t>
                </a: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CDAF153-B9D8-8B48-885F-8271495A5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1947" y="3164559"/>
              <a:ext cx="444500" cy="27940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D7A61A1-D14F-FF49-A46C-CE6730EC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1947" y="3498132"/>
              <a:ext cx="444500" cy="2794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298D6FC0-44B0-8C4B-8D9E-E64BAF4A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02427" y="4117924"/>
              <a:ext cx="482600" cy="279400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262A8A92-B987-9F45-B3D0-7FE851EE01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7949" y="5715385"/>
            <a:ext cx="444500" cy="279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4B181FA-E06F-644C-A245-869663D8A3A5}"/>
              </a:ext>
            </a:extLst>
          </p:cNvPr>
          <p:cNvGrpSpPr/>
          <p:nvPr/>
        </p:nvGrpSpPr>
        <p:grpSpPr>
          <a:xfrm>
            <a:off x="2102860" y="5371384"/>
            <a:ext cx="1619049" cy="1270669"/>
            <a:chOff x="2308192" y="5305124"/>
            <a:chExt cx="1619049" cy="127066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3DB1570-F326-FC47-8A21-CCC56EB1C71A}"/>
                </a:ext>
              </a:extLst>
            </p:cNvPr>
            <p:cNvGrpSpPr/>
            <p:nvPr/>
          </p:nvGrpSpPr>
          <p:grpSpPr>
            <a:xfrm>
              <a:off x="2626761" y="5305124"/>
              <a:ext cx="1300480" cy="1097280"/>
              <a:chOff x="873760" y="5029200"/>
              <a:chExt cx="1300480" cy="109728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5D253858-1F29-634B-9E5C-526DF7408200}"/>
                  </a:ext>
                </a:extLst>
              </p:cNvPr>
              <p:cNvGrpSpPr/>
              <p:nvPr/>
            </p:nvGrpSpPr>
            <p:grpSpPr>
              <a:xfrm>
                <a:off x="873760" y="5029200"/>
                <a:ext cx="1300480" cy="1097280"/>
                <a:chOff x="7315200" y="5039360"/>
                <a:chExt cx="1300480" cy="1097280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1D6B9D68-7082-8E4C-876D-9102EC32326C}"/>
                    </a:ext>
                  </a:extLst>
                </p:cNvPr>
                <p:cNvCxnSpPr/>
                <p:nvPr/>
              </p:nvCxnSpPr>
              <p:spPr>
                <a:xfrm>
                  <a:off x="7315200" y="6126480"/>
                  <a:ext cx="130048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F14E0966-6410-A74A-B0F0-27C6FCE5F13C}"/>
                    </a:ext>
                  </a:extLst>
                </p:cNvPr>
                <p:cNvCxnSpPr/>
                <p:nvPr/>
              </p:nvCxnSpPr>
              <p:spPr>
                <a:xfrm flipV="1">
                  <a:off x="7325360" y="5039360"/>
                  <a:ext cx="0" cy="10972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FC885E31-849B-124C-8D8D-59BFFFDB6568}"/>
                  </a:ext>
                </a:extLst>
              </p:cNvPr>
              <p:cNvSpPr/>
              <p:nvPr/>
            </p:nvSpPr>
            <p:spPr>
              <a:xfrm>
                <a:off x="904240" y="5352077"/>
                <a:ext cx="1117600" cy="743923"/>
              </a:xfrm>
              <a:custGeom>
                <a:avLst/>
                <a:gdLst>
                  <a:gd name="connsiteX0" fmla="*/ 0 w 1117600"/>
                  <a:gd name="connsiteY0" fmla="*/ 743923 h 743923"/>
                  <a:gd name="connsiteX1" fmla="*/ 172720 w 1117600"/>
                  <a:gd name="connsiteY1" fmla="*/ 144483 h 743923"/>
                  <a:gd name="connsiteX2" fmla="*/ 436880 w 1117600"/>
                  <a:gd name="connsiteY2" fmla="*/ 12403 h 743923"/>
                  <a:gd name="connsiteX3" fmla="*/ 721360 w 1117600"/>
                  <a:gd name="connsiteY3" fmla="*/ 368003 h 743923"/>
                  <a:gd name="connsiteX4" fmla="*/ 934720 w 1117600"/>
                  <a:gd name="connsiteY4" fmla="*/ 672803 h 743923"/>
                  <a:gd name="connsiteX5" fmla="*/ 1117600 w 1117600"/>
                  <a:gd name="connsiteY5" fmla="*/ 723603 h 74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7600" h="743923">
                    <a:moveTo>
                      <a:pt x="0" y="743923"/>
                    </a:moveTo>
                    <a:cubicBezTo>
                      <a:pt x="49953" y="505163"/>
                      <a:pt x="99907" y="266403"/>
                      <a:pt x="172720" y="144483"/>
                    </a:cubicBezTo>
                    <a:cubicBezTo>
                      <a:pt x="245533" y="22563"/>
                      <a:pt x="345440" y="-24850"/>
                      <a:pt x="436880" y="12403"/>
                    </a:cubicBezTo>
                    <a:cubicBezTo>
                      <a:pt x="528320" y="49656"/>
                      <a:pt x="638387" y="257936"/>
                      <a:pt x="721360" y="368003"/>
                    </a:cubicBezTo>
                    <a:cubicBezTo>
                      <a:pt x="804333" y="478070"/>
                      <a:pt x="868680" y="613536"/>
                      <a:pt x="934720" y="672803"/>
                    </a:cubicBezTo>
                    <a:cubicBezTo>
                      <a:pt x="1000760" y="732070"/>
                      <a:pt x="1117600" y="723603"/>
                      <a:pt x="1117600" y="723603"/>
                    </a:cubicBez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E3D1977-1679-7045-9897-36BD97C9E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85562" y="6436093"/>
              <a:ext cx="177800" cy="1397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888CA7-FB80-9A41-8283-4EA27AF62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6200000">
              <a:off x="2200242" y="5804699"/>
              <a:ext cx="482600" cy="2667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710F2DF-36E8-C843-AF7C-B74391E7E981}"/>
              </a:ext>
            </a:extLst>
          </p:cNvPr>
          <p:cNvGrpSpPr/>
          <p:nvPr/>
        </p:nvGrpSpPr>
        <p:grpSpPr>
          <a:xfrm>
            <a:off x="10481964" y="5384897"/>
            <a:ext cx="1451314" cy="1007007"/>
            <a:chOff x="10185399" y="5402710"/>
            <a:chExt cx="1451314" cy="10070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D8671D1-B22D-5E43-8D06-B2CD8D0CE72F}"/>
                </a:ext>
              </a:extLst>
            </p:cNvPr>
            <p:cNvSpPr txBox="1"/>
            <p:nvPr/>
          </p:nvSpPr>
          <p:spPr>
            <a:xfrm>
              <a:off x="10185399" y="5415584"/>
              <a:ext cx="145131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Orders of magnitude computational speedup possible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9BB704EC-313F-5047-ADEE-60CB9AC5876F}"/>
                </a:ext>
              </a:extLst>
            </p:cNvPr>
            <p:cNvSpPr/>
            <p:nvPr/>
          </p:nvSpPr>
          <p:spPr>
            <a:xfrm>
              <a:off x="10217721" y="5402710"/>
              <a:ext cx="1380157" cy="1007007"/>
            </a:xfrm>
            <a:prstGeom prst="round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ight Arrow 88">
            <a:extLst>
              <a:ext uri="{FF2B5EF4-FFF2-40B4-BE49-F238E27FC236}">
                <a16:creationId xmlns:a16="http://schemas.microsoft.com/office/drawing/2014/main" id="{06BFD737-696E-3149-9DE8-815D31E8898F}"/>
              </a:ext>
            </a:extLst>
          </p:cNvPr>
          <p:cNvSpPr/>
          <p:nvPr/>
        </p:nvSpPr>
        <p:spPr>
          <a:xfrm>
            <a:off x="6713584" y="1771241"/>
            <a:ext cx="283436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010EFA8B-BE9B-E343-9399-DBF3B63E850A}"/>
              </a:ext>
            </a:extLst>
          </p:cNvPr>
          <p:cNvSpPr/>
          <p:nvPr/>
        </p:nvSpPr>
        <p:spPr>
          <a:xfrm>
            <a:off x="4892698" y="1796148"/>
            <a:ext cx="283436" cy="3693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rved Right Arrow 92">
            <a:extLst>
              <a:ext uri="{FF2B5EF4-FFF2-40B4-BE49-F238E27FC236}">
                <a16:creationId xmlns:a16="http://schemas.microsoft.com/office/drawing/2014/main" id="{EE67BD56-1665-6B47-8FE7-7CED53BB8F14}"/>
              </a:ext>
            </a:extLst>
          </p:cNvPr>
          <p:cNvSpPr/>
          <p:nvPr/>
        </p:nvSpPr>
        <p:spPr>
          <a:xfrm rot="5400000">
            <a:off x="5785946" y="757294"/>
            <a:ext cx="292608" cy="984042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73035E-87DA-DA48-B7A5-8DCA3C126A93}"/>
              </a:ext>
            </a:extLst>
          </p:cNvPr>
          <p:cNvGrpSpPr/>
          <p:nvPr/>
        </p:nvGrpSpPr>
        <p:grpSpPr>
          <a:xfrm>
            <a:off x="3703908" y="1577244"/>
            <a:ext cx="1050080" cy="756566"/>
            <a:chOff x="3196960" y="1404896"/>
            <a:chExt cx="1050080" cy="756566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E00A0B5-50DA-E249-85B3-69C45C1829C5}"/>
                </a:ext>
              </a:extLst>
            </p:cNvPr>
            <p:cNvGrpSpPr/>
            <p:nvPr/>
          </p:nvGrpSpPr>
          <p:grpSpPr>
            <a:xfrm>
              <a:off x="3196960" y="1404896"/>
              <a:ext cx="1050080" cy="756566"/>
              <a:chOff x="3128094" y="2254979"/>
              <a:chExt cx="1050080" cy="75656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9E767BC-5772-2F4F-8E56-D4EDB9795341}"/>
                  </a:ext>
                </a:extLst>
              </p:cNvPr>
              <p:cNvSpPr/>
              <p:nvPr/>
            </p:nvSpPr>
            <p:spPr>
              <a:xfrm>
                <a:off x="3128094" y="2254979"/>
                <a:ext cx="1050080" cy="756566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25C4192-1320-0F4A-945A-638EC377A418}"/>
                  </a:ext>
                </a:extLst>
              </p:cNvPr>
              <p:cNvSpPr txBox="1"/>
              <p:nvPr/>
            </p:nvSpPr>
            <p:spPr>
              <a:xfrm>
                <a:off x="3235521" y="2370540"/>
                <a:ext cx="81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kern="0" dirty="0">
                    <a:latin typeface="Helvetica"/>
                  </a:rPr>
                  <a:t>Inputs</a:t>
                </a:r>
                <a:endParaRPr lang="en-US" dirty="0"/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41ECB685-470B-E949-BFEC-EB263749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08824" y="1853440"/>
              <a:ext cx="228600" cy="1905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F2FC6B-9EC9-4C43-98A1-0FEE958C8E37}"/>
              </a:ext>
            </a:extLst>
          </p:cNvPr>
          <p:cNvGrpSpPr/>
          <p:nvPr/>
        </p:nvGrpSpPr>
        <p:grpSpPr>
          <a:xfrm>
            <a:off x="7089370" y="1568673"/>
            <a:ext cx="1050080" cy="756566"/>
            <a:chOff x="9781137" y="1541447"/>
            <a:chExt cx="1050080" cy="756566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FC024D3-DE82-C642-8063-25816AD21B03}"/>
                </a:ext>
              </a:extLst>
            </p:cNvPr>
            <p:cNvSpPr/>
            <p:nvPr/>
          </p:nvSpPr>
          <p:spPr>
            <a:xfrm>
              <a:off x="9781137" y="1541447"/>
              <a:ext cx="1050080" cy="756566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319B82-14C6-B84E-8F63-3799B24946C9}"/>
                </a:ext>
              </a:extLst>
            </p:cNvPr>
            <p:cNvSpPr txBox="1"/>
            <p:nvPr/>
          </p:nvSpPr>
          <p:spPr>
            <a:xfrm>
              <a:off x="9825331" y="166733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kern="0" dirty="0">
                  <a:latin typeface="Helvetica"/>
                </a:rPr>
                <a:t>Outputs</a:t>
              </a:r>
              <a:endParaRPr lang="en-US" dirty="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FA58428-105B-1045-B8E7-113A5E5F5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20653" y="2019067"/>
              <a:ext cx="203200" cy="190500"/>
            </a:xfrm>
            <a:prstGeom prst="rect">
              <a:avLst/>
            </a:prstGeom>
          </p:spPr>
        </p:pic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881DB028-D89E-8E49-982E-7D09C746B8AD}"/>
              </a:ext>
            </a:extLst>
          </p:cNvPr>
          <p:cNvSpPr txBox="1"/>
          <p:nvPr/>
        </p:nvSpPr>
        <p:spPr>
          <a:xfrm>
            <a:off x="9012473" y="1310645"/>
            <a:ext cx="2963258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" pitchFamily="2" charset="0"/>
              </a:rPr>
              <a:t>from </a:t>
            </a:r>
            <a:r>
              <a:rPr lang="en-US" sz="1400" b="1" dirty="0" err="1">
                <a:latin typeface="Courier" pitchFamily="2" charset="0"/>
              </a:rPr>
              <a:t>sklearn</a:t>
            </a:r>
            <a:r>
              <a:rPr lang="en-US" sz="1400" b="1" dirty="0">
                <a:latin typeface="Courier" pitchFamily="2" charset="0"/>
              </a:rPr>
              <a:t> import &lt;</a:t>
            </a:r>
            <a:r>
              <a:rPr lang="en-US" sz="1400" b="1" dirty="0" err="1">
                <a:latin typeface="Courier" pitchFamily="2" charset="0"/>
              </a:rPr>
              <a:t>alg</a:t>
            </a:r>
            <a:r>
              <a:rPr lang="en-US" sz="1400" b="1" dirty="0">
                <a:latin typeface="Courier" pitchFamily="2" charset="0"/>
              </a:rPr>
              <a:t>&gt;</a:t>
            </a:r>
          </a:p>
          <a:p>
            <a:endParaRPr lang="en-US" sz="400" b="1" dirty="0">
              <a:latin typeface="Courier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X,y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=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load_data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()</a:t>
            </a:r>
          </a:p>
          <a:p>
            <a:r>
              <a:rPr lang="en-US" sz="1400" b="1" dirty="0">
                <a:latin typeface="Courier" pitchFamily="2" charset="0"/>
              </a:rPr>
              <a:t>mod = &lt;</a:t>
            </a:r>
            <a:r>
              <a:rPr lang="en-US" sz="1400" b="1" dirty="0" err="1">
                <a:latin typeface="Courier" pitchFamily="2" charset="0"/>
              </a:rPr>
              <a:t>alg</a:t>
            </a:r>
            <a:r>
              <a:rPr lang="en-US" sz="1400" b="1" dirty="0">
                <a:latin typeface="Courier" pitchFamily="2" charset="0"/>
              </a:rPr>
              <a:t>&gt;.fit(X, y)</a:t>
            </a:r>
          </a:p>
          <a:p>
            <a:r>
              <a:rPr lang="en-US" sz="1400" b="1" dirty="0" err="1">
                <a:latin typeface="Courier" pitchFamily="2" charset="0"/>
              </a:rPr>
              <a:t>y_new</a:t>
            </a:r>
            <a:r>
              <a:rPr lang="en-US" sz="1400" b="1" dirty="0">
                <a:latin typeface="Courier" pitchFamily="2" charset="0"/>
              </a:rPr>
              <a:t> = </a:t>
            </a:r>
            <a:r>
              <a:rPr lang="en-US" sz="1400" b="1" dirty="0" err="1">
                <a:latin typeface="Courier" pitchFamily="2" charset="0"/>
              </a:rPr>
              <a:t>mod.predict</a:t>
            </a:r>
            <a:r>
              <a:rPr lang="en-US" sz="1400" b="1" dirty="0">
                <a:latin typeface="Courier" pitchFamily="2" charset="0"/>
              </a:rPr>
              <a:t>(</a:t>
            </a:r>
            <a:r>
              <a:rPr lang="en-US" sz="1400" b="1" dirty="0" err="1">
                <a:latin typeface="Courier" pitchFamily="2" charset="0"/>
              </a:rPr>
              <a:t>X_new</a:t>
            </a:r>
            <a:r>
              <a:rPr lang="en-US" sz="1400" b="1" dirty="0">
                <a:latin typeface="Courier" pitchFamily="2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818BF-8E93-A742-9DE1-438537112C23}"/>
              </a:ext>
            </a:extLst>
          </p:cNvPr>
          <p:cNvSpPr txBox="1"/>
          <p:nvPr/>
        </p:nvSpPr>
        <p:spPr>
          <a:xfrm>
            <a:off x="8883264" y="956038"/>
            <a:ext cx="314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Courier" pitchFamily="2" charset="0"/>
              </a:rPr>
              <a:t>scikit-learn</a:t>
            </a:r>
            <a:r>
              <a:rPr lang="en-US" dirty="0"/>
              <a:t> with Python:</a:t>
            </a:r>
          </a:p>
        </p:txBody>
      </p:sp>
      <p:sp>
        <p:nvSpPr>
          <p:cNvPr id="106" name="Curved Right Arrow 105">
            <a:extLst>
              <a:ext uri="{FF2B5EF4-FFF2-40B4-BE49-F238E27FC236}">
                <a16:creationId xmlns:a16="http://schemas.microsoft.com/office/drawing/2014/main" id="{D2733DF9-9F68-0049-8C40-EBED25E145C0}"/>
              </a:ext>
            </a:extLst>
          </p:cNvPr>
          <p:cNvSpPr/>
          <p:nvPr/>
        </p:nvSpPr>
        <p:spPr>
          <a:xfrm rot="16200000">
            <a:off x="5858940" y="2142205"/>
            <a:ext cx="292608" cy="984042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5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8" grpId="0"/>
      <p:bldP spid="16" grpId="0" animBg="1"/>
      <p:bldP spid="19" grpId="0"/>
      <p:bldP spid="20" grpId="0"/>
      <p:bldP spid="31" grpId="0" animBg="1"/>
      <p:bldP spid="93" grpId="0" animBg="1"/>
      <p:bldP spid="105" grpId="0" animBg="1"/>
      <p:bldP spid="10" grpId="0"/>
      <p:bldP spid="10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1711-E0B7-C24B-8517-4A8841F8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Surrogate Model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A18C7-176B-0E44-A567-04A9BA17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9024-17AB-1C4B-8F61-EF10F7509DAF}" type="slidenum">
              <a:rPr lang="en-US" smtClean="0"/>
              <a:t>13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A35ABF-FA9E-304E-AEEE-45B98B2C6A7A}"/>
              </a:ext>
            </a:extLst>
          </p:cNvPr>
          <p:cNvGrpSpPr/>
          <p:nvPr/>
        </p:nvGrpSpPr>
        <p:grpSpPr>
          <a:xfrm>
            <a:off x="1499602" y="4127264"/>
            <a:ext cx="1383721" cy="1402080"/>
            <a:chOff x="8373034" y="3116978"/>
            <a:chExt cx="1383721" cy="14020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42A0B4-DEDA-8942-92E6-C9B595A312A8}"/>
                </a:ext>
              </a:extLst>
            </p:cNvPr>
            <p:cNvGrpSpPr/>
            <p:nvPr/>
          </p:nvGrpSpPr>
          <p:grpSpPr>
            <a:xfrm>
              <a:off x="8373034" y="3116978"/>
              <a:ext cx="1383721" cy="1402080"/>
              <a:chOff x="6849034" y="2699722"/>
              <a:chExt cx="1383721" cy="140208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7F92BF1-8F2F-BA48-869D-65EC779C71EB}"/>
                  </a:ext>
                </a:extLst>
              </p:cNvPr>
              <p:cNvSpPr/>
              <p:nvPr/>
            </p:nvSpPr>
            <p:spPr>
              <a:xfrm>
                <a:off x="6849034" y="2699722"/>
                <a:ext cx="1383721" cy="14020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solidFill>
                  <a:srgbClr val="008B4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9AD41AA-174C-2C4D-9309-14030CBC5AF7}"/>
                  </a:ext>
                </a:extLst>
              </p:cNvPr>
              <p:cNvGrpSpPr/>
              <p:nvPr/>
            </p:nvGrpSpPr>
            <p:grpSpPr>
              <a:xfrm>
                <a:off x="7546724" y="2721566"/>
                <a:ext cx="539340" cy="1293232"/>
                <a:chOff x="8248044" y="2767076"/>
                <a:chExt cx="539340" cy="1293232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F9D8762C-578D-AB44-8EBA-806A838CA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70824" y="2767076"/>
                  <a:ext cx="406400" cy="330200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0153B27-F816-C34E-9D0B-C00E7D148C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56746" y="3115028"/>
                  <a:ext cx="406400" cy="3302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7D746FFF-3A00-3046-8DA2-B33C6BA93A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30184" y="3730108"/>
                  <a:ext cx="457200" cy="330200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1267418-D341-2C46-992F-EE7B6D1C5E64}"/>
                    </a:ext>
                  </a:extLst>
                </p:cNvPr>
                <p:cNvSpPr txBox="1"/>
                <p:nvPr/>
              </p:nvSpPr>
              <p:spPr>
                <a:xfrm>
                  <a:off x="8248044" y="3418840"/>
                  <a:ext cx="447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Helvetica"/>
                      <a:cs typeface="Helvetica"/>
                    </a:rPr>
                    <a:t>…</a:t>
                  </a:r>
                </a:p>
              </p:txBody>
            </p:sp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A6E3FD-A071-DA45-AA89-BDC21C62C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3846" y="3158773"/>
              <a:ext cx="444500" cy="279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CABA97C-E6EA-D845-AFBD-8890AE804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51489" y="3528204"/>
              <a:ext cx="444500" cy="279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A8C084-AEA1-0E49-8949-3DFEEB327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29612" y="4124495"/>
              <a:ext cx="482600" cy="279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343F46-A791-A049-98F3-CFD9C2BC2F83}"/>
                </a:ext>
              </a:extLst>
            </p:cNvPr>
            <p:cNvSpPr txBox="1"/>
            <p:nvPr/>
          </p:nvSpPr>
          <p:spPr>
            <a:xfrm>
              <a:off x="8595104" y="3798733"/>
              <a:ext cx="447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5C031F-2DD9-4547-A1F4-2D6C3AC8C277}"/>
              </a:ext>
            </a:extLst>
          </p:cNvPr>
          <p:cNvGrpSpPr/>
          <p:nvPr/>
        </p:nvGrpSpPr>
        <p:grpSpPr>
          <a:xfrm>
            <a:off x="3247397" y="4127744"/>
            <a:ext cx="1383721" cy="984396"/>
            <a:chOff x="8122023" y="2991472"/>
            <a:chExt cx="1383721" cy="98439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11D0C-E266-A84E-90BE-6F725373B7A5}"/>
                </a:ext>
              </a:extLst>
            </p:cNvPr>
            <p:cNvGrpSpPr/>
            <p:nvPr/>
          </p:nvGrpSpPr>
          <p:grpSpPr>
            <a:xfrm>
              <a:off x="8122023" y="2991472"/>
              <a:ext cx="1383721" cy="984396"/>
              <a:chOff x="8349097" y="3116979"/>
              <a:chExt cx="1383721" cy="98654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1C26D88-4133-BE44-90D2-A16959E4473C}"/>
                  </a:ext>
                </a:extLst>
              </p:cNvPr>
              <p:cNvGrpSpPr/>
              <p:nvPr/>
            </p:nvGrpSpPr>
            <p:grpSpPr>
              <a:xfrm>
                <a:off x="8349097" y="3116979"/>
                <a:ext cx="1383721" cy="986541"/>
                <a:chOff x="6825097" y="2699723"/>
                <a:chExt cx="1383721" cy="986541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3D05E25-7311-E549-9FE0-1DBF669A011E}"/>
                    </a:ext>
                  </a:extLst>
                </p:cNvPr>
                <p:cNvSpPr/>
                <p:nvPr/>
              </p:nvSpPr>
              <p:spPr>
                <a:xfrm>
                  <a:off x="6825097" y="2699723"/>
                  <a:ext cx="1383721" cy="986541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B7986D7-FF7C-2D44-9DC7-1E2C3436A451}"/>
                    </a:ext>
                  </a:extLst>
                </p:cNvPr>
                <p:cNvSpPr txBox="1"/>
                <p:nvPr/>
              </p:nvSpPr>
              <p:spPr>
                <a:xfrm>
                  <a:off x="7546724" y="2948333"/>
                  <a:ext cx="447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Helvetica"/>
                      <a:cs typeface="Helvetica"/>
                    </a:rPr>
                    <a:t>…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D05195-6163-5F4B-A1D6-22B133C1F722}"/>
                  </a:ext>
                </a:extLst>
              </p:cNvPr>
              <p:cNvSpPr txBox="1"/>
              <p:nvPr/>
            </p:nvSpPr>
            <p:spPr>
              <a:xfrm>
                <a:off x="8550134" y="3356863"/>
                <a:ext cx="4470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Helvetica"/>
                    <a:cs typeface="Helvetica"/>
                  </a:rPr>
                  <a:t>…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0A31C48-8D38-D84E-A3CE-F6A6E32DA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24357" y="3036804"/>
              <a:ext cx="444500" cy="279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7EF1DB6-7D1F-B746-A65F-F12421B2B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40580" y="3590997"/>
              <a:ext cx="558800" cy="279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3CFC6D1-1017-5D4C-B0A8-D2797EB7D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51869" y="3031777"/>
              <a:ext cx="406400" cy="3302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27EAC3D-BB96-4443-AD32-3AF1324B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70648" y="3574228"/>
              <a:ext cx="533400" cy="3302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7E785FA-E8B9-784F-8A92-536AF39A07C4}"/>
              </a:ext>
            </a:extLst>
          </p:cNvPr>
          <p:cNvSpPr txBox="1"/>
          <p:nvPr/>
        </p:nvSpPr>
        <p:spPr>
          <a:xfrm>
            <a:off x="1717007" y="3784445"/>
            <a:ext cx="99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</a:t>
            </a:r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7B09CF-3B72-6049-B150-11BA5C2C7D1C}"/>
              </a:ext>
            </a:extLst>
          </p:cNvPr>
          <p:cNvSpPr txBox="1"/>
          <p:nvPr/>
        </p:nvSpPr>
        <p:spPr>
          <a:xfrm>
            <a:off x="3543744" y="3773225"/>
            <a:ext cx="851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Testing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61A348B-C91B-DB44-AFB1-C1871A574E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1594" y="3731851"/>
            <a:ext cx="3217116" cy="241283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288AEE7-38D3-B849-A1ED-6DF8EE0CF914}"/>
              </a:ext>
            </a:extLst>
          </p:cNvPr>
          <p:cNvSpPr/>
          <p:nvPr/>
        </p:nvSpPr>
        <p:spPr>
          <a:xfrm>
            <a:off x="838408" y="5956569"/>
            <a:ext cx="1217328" cy="6328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8B4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4CBC35D-0B4A-BE4E-8720-A7A259190804}"/>
              </a:ext>
            </a:extLst>
          </p:cNvPr>
          <p:cNvSpPr/>
          <p:nvPr/>
        </p:nvSpPr>
        <p:spPr>
          <a:xfrm>
            <a:off x="2290092" y="6168907"/>
            <a:ext cx="1227222" cy="2556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8B4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6F7E75-C91D-E14B-B8E5-4DACA0E28789}"/>
              </a:ext>
            </a:extLst>
          </p:cNvPr>
          <p:cNvSpPr/>
          <p:nvPr/>
        </p:nvSpPr>
        <p:spPr>
          <a:xfrm>
            <a:off x="5921340" y="5005149"/>
            <a:ext cx="1339917" cy="63287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High-Fidelity Model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B083F25-F324-EE4F-AFFE-8C794D02161A}"/>
              </a:ext>
            </a:extLst>
          </p:cNvPr>
          <p:cNvSpPr/>
          <p:nvPr/>
        </p:nvSpPr>
        <p:spPr>
          <a:xfrm>
            <a:off x="5971036" y="4122855"/>
            <a:ext cx="1227222" cy="632872"/>
          </a:xfrm>
          <a:prstGeom prst="rect">
            <a:avLst/>
          </a:prstGeom>
          <a:solidFill>
            <a:srgbClr val="F2DCDB"/>
          </a:solidFill>
          <a:ln w="22225" cap="flat" cmpd="sng" algn="ctr">
            <a:solidFill>
              <a:srgbClr val="DE04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Surrogate Model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2580580-B94E-EE4C-9ADB-4E1C9E167847}"/>
              </a:ext>
            </a:extLst>
          </p:cNvPr>
          <p:cNvCxnSpPr>
            <a:stCxn id="49" idx="3"/>
            <a:endCxn id="41" idx="1"/>
          </p:cNvCxnSpPr>
          <p:nvPr/>
        </p:nvCxnSpPr>
        <p:spPr>
          <a:xfrm>
            <a:off x="7198258" y="4439291"/>
            <a:ext cx="1073336" cy="498979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D09F59A-2791-D044-89E5-CFBCF22819DF}"/>
              </a:ext>
            </a:extLst>
          </p:cNvPr>
          <p:cNvCxnSpPr>
            <a:cxnSpLocks/>
            <a:stCxn id="47" idx="3"/>
            <a:endCxn id="3" idx="2"/>
          </p:cNvCxnSpPr>
          <p:nvPr/>
        </p:nvCxnSpPr>
        <p:spPr>
          <a:xfrm>
            <a:off x="7261257" y="5321585"/>
            <a:ext cx="2924906" cy="823103"/>
          </a:xfrm>
          <a:prstGeom prst="bentConnector4">
            <a:avLst>
              <a:gd name="adj1" fmla="val 16459"/>
              <a:gd name="adj2" fmla="val 12777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CB08AD5-0ADA-B747-A364-D622EFBD0A6E}"/>
              </a:ext>
            </a:extLst>
          </p:cNvPr>
          <p:cNvCxnSpPr>
            <a:cxnSpLocks/>
            <a:stCxn id="24" idx="3"/>
            <a:endCxn id="49" idx="1"/>
          </p:cNvCxnSpPr>
          <p:nvPr/>
        </p:nvCxnSpPr>
        <p:spPr>
          <a:xfrm flipV="1">
            <a:off x="4631118" y="4439291"/>
            <a:ext cx="1339918" cy="180651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3B8A08A-9FB6-B641-A867-29780A71E6BF}"/>
              </a:ext>
            </a:extLst>
          </p:cNvPr>
          <p:cNvCxnSpPr>
            <a:cxnSpLocks/>
            <a:stCxn id="24" idx="3"/>
            <a:endCxn id="47" idx="1"/>
          </p:cNvCxnSpPr>
          <p:nvPr/>
        </p:nvCxnSpPr>
        <p:spPr>
          <a:xfrm>
            <a:off x="4631118" y="4619942"/>
            <a:ext cx="1290222" cy="701643"/>
          </a:xfrm>
          <a:prstGeom prst="bentConnector3">
            <a:avLst>
              <a:gd name="adj1" fmla="val 52311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972030-FF59-BA44-90ED-5719CBEBC294}"/>
              </a:ext>
            </a:extLst>
          </p:cNvPr>
          <p:cNvCxnSpPr>
            <a:stCxn id="7" idx="2"/>
            <a:endCxn id="40" idx="0"/>
          </p:cNvCxnSpPr>
          <p:nvPr/>
        </p:nvCxnSpPr>
        <p:spPr>
          <a:xfrm flipH="1">
            <a:off x="1447072" y="5529344"/>
            <a:ext cx="744391" cy="427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9C3D7F9-8899-0F4E-AB54-2FBA64F60B8B}"/>
              </a:ext>
            </a:extLst>
          </p:cNvPr>
          <p:cNvCxnSpPr>
            <a:cxnSpLocks/>
            <a:stCxn id="7" idx="2"/>
            <a:endCxn id="43" idx="0"/>
          </p:cNvCxnSpPr>
          <p:nvPr/>
        </p:nvCxnSpPr>
        <p:spPr>
          <a:xfrm>
            <a:off x="2191463" y="5529344"/>
            <a:ext cx="712240" cy="6395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4FFFB27A-FB46-034B-9168-D854728CC7C8}"/>
              </a:ext>
            </a:extLst>
          </p:cNvPr>
          <p:cNvSpPr txBox="1">
            <a:spLocks/>
          </p:cNvSpPr>
          <p:nvPr/>
        </p:nvSpPr>
        <p:spPr>
          <a:xfrm>
            <a:off x="838200" y="1158107"/>
            <a:ext cx="10869706" cy="2385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Always</a:t>
            </a:r>
            <a:r>
              <a:rPr lang="en-US"/>
              <a:t> create a </a:t>
            </a:r>
            <a:r>
              <a:rPr lang="en-US" b="1"/>
              <a:t>separate</a:t>
            </a:r>
            <a:r>
              <a:rPr lang="en-US"/>
              <a:t> dataset for testing that is </a:t>
            </a:r>
            <a:r>
              <a:rPr lang="en-US" b="1"/>
              <a:t>not</a:t>
            </a:r>
            <a:r>
              <a:rPr lang="en-US"/>
              <a:t> used for training</a:t>
            </a:r>
          </a:p>
          <a:p>
            <a:pPr lvl="1"/>
            <a:r>
              <a:rPr lang="en-US"/>
              <a:t>Guards against the problem of </a:t>
            </a:r>
            <a:r>
              <a:rPr lang="en-US" b="1" i="1"/>
              <a:t>overfitting</a:t>
            </a:r>
          </a:p>
          <a:p>
            <a:r>
              <a:rPr lang="en-US"/>
              <a:t>A third </a:t>
            </a:r>
            <a:r>
              <a:rPr lang="en-US" i="1"/>
              <a:t>validation</a:t>
            </a:r>
            <a:r>
              <a:rPr lang="en-US"/>
              <a:t> dataset is often used during training to tune machine learning </a:t>
            </a:r>
            <a:r>
              <a:rPr lang="en-US" i="1"/>
              <a:t>hyperparameters </a:t>
            </a:r>
            <a:r>
              <a:rPr lang="en-US"/>
              <a:t>(e.g., # layers, nodes in neural network)</a:t>
            </a:r>
            <a:endParaRPr lang="en-US" i="1"/>
          </a:p>
          <a:p>
            <a:r>
              <a:rPr lang="en-US"/>
              <a:t>If surrogate model error is non-negligible, it can be factored into total uncertainty when making probabilistic predictions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8807C-83E2-0949-BBE7-2B95056D796A}"/>
              </a:ext>
            </a:extLst>
          </p:cNvPr>
          <p:cNvSpPr/>
          <p:nvPr/>
        </p:nvSpPr>
        <p:spPr>
          <a:xfrm>
            <a:off x="9511748" y="5936691"/>
            <a:ext cx="1289197" cy="180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AA6FEB-65B8-384B-B643-9F1AE7E5A456}"/>
              </a:ext>
            </a:extLst>
          </p:cNvPr>
          <p:cNvSpPr/>
          <p:nvPr/>
        </p:nvSpPr>
        <p:spPr>
          <a:xfrm rot="16200000">
            <a:off x="7641951" y="4689902"/>
            <a:ext cx="1495753" cy="183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89E9B4-82EF-D545-B0E4-C98E65F416DA}"/>
              </a:ext>
            </a:extLst>
          </p:cNvPr>
          <p:cNvSpPr txBox="1"/>
          <p:nvPr/>
        </p:nvSpPr>
        <p:spPr>
          <a:xfrm>
            <a:off x="9615558" y="5867689"/>
            <a:ext cx="1141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Hi-Fi Prediction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1421A6-A4FF-1243-894B-4174796A8F77}"/>
              </a:ext>
            </a:extLst>
          </p:cNvPr>
          <p:cNvSpPr txBox="1"/>
          <p:nvPr/>
        </p:nvSpPr>
        <p:spPr>
          <a:xfrm rot="16200000">
            <a:off x="7644602" y="4608604"/>
            <a:ext cx="14613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Surrogate Prediction</a:t>
            </a:r>
          </a:p>
        </p:txBody>
      </p:sp>
    </p:spTree>
    <p:extLst>
      <p:ext uri="{BB962C8B-B14F-4D97-AF65-F5344CB8AC3E}">
        <p14:creationId xmlns:p14="http://schemas.microsoft.com/office/powerpoint/2010/main" val="175217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BE07-7107-1F4A-AAF5-10E4F02B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Modeling Pitfalls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9BD0E-7FAD-4E47-952B-A2677FD76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230"/>
            <a:ext cx="11038490" cy="4692154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dirty="0"/>
              <a:t>Not validating the effectiveness of surrogate prior to deployment</a:t>
            </a:r>
          </a:p>
          <a:p>
            <a:pPr lvl="1"/>
            <a:r>
              <a:rPr lang="en-US" b="1" i="1" dirty="0"/>
              <a:t>Or validating the model using the training data!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arenR"/>
            </a:pPr>
            <a:r>
              <a:rPr lang="en-US" dirty="0"/>
              <a:t>Not accounting for (or correcting) surrogate errors when they are non-negligible</a:t>
            </a:r>
          </a:p>
          <a:p>
            <a:pPr lvl="1"/>
            <a:r>
              <a:rPr lang="en-US" dirty="0"/>
              <a:t>Surrogate models yield </a:t>
            </a:r>
            <a:r>
              <a:rPr lang="en-US" b="1" dirty="0"/>
              <a:t>biased</a:t>
            </a:r>
            <a:r>
              <a:rPr lang="en-US" dirty="0"/>
              <a:t> estimators</a:t>
            </a:r>
          </a:p>
          <a:p>
            <a:pPr marL="514350" indent="-514350">
              <a:buAutoNum type="arabicParenR"/>
            </a:pPr>
            <a:r>
              <a:rPr lang="en-US" dirty="0"/>
              <a:t>Using surrogate model to extrapolate outside the range of training data</a:t>
            </a:r>
          </a:p>
          <a:p>
            <a:pPr marL="514350" indent="-514350">
              <a:buAutoNum type="arabicParenR"/>
            </a:pPr>
            <a:r>
              <a:rPr lang="en-US" dirty="0"/>
              <a:t>Training surrogate models from sparse training data</a:t>
            </a:r>
          </a:p>
          <a:p>
            <a:pPr lvl="1"/>
            <a:r>
              <a:rPr lang="en-US" dirty="0"/>
              <a:t>Common when high-fidelity model is expensive to run 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C7002-EAC0-1340-A2AB-BAE0989B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4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931F-8E74-494E-9F8D-40FC700A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dirty="0"/>
              <a:t>Combining Physics &amp; Machine Learning (ML)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CF8-FCE9-5448-8DC3-E5DE83CB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15</a:t>
            </a:fld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A74998-5F02-414C-8A67-87B43F536C81}"/>
              </a:ext>
            </a:extLst>
          </p:cNvPr>
          <p:cNvSpPr txBox="1"/>
          <p:nvPr/>
        </p:nvSpPr>
        <p:spPr>
          <a:xfrm>
            <a:off x="347399" y="4066965"/>
            <a:ext cx="355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>
              <a:buFont typeface="Wingdings" pitchFamily="2" charset="2"/>
              <a:buChar char="Ø"/>
            </a:pPr>
            <a:r>
              <a:rPr lang="en-US" b="1" i="1" dirty="0">
                <a:solidFill>
                  <a:prstClr val="black"/>
                </a:solidFill>
              </a:rPr>
              <a:t>Fuse </a:t>
            </a:r>
            <a:r>
              <a:rPr lang="en-US" dirty="0">
                <a:solidFill>
                  <a:prstClr val="black"/>
                </a:solidFill>
              </a:rPr>
              <a:t>predictions from ML and physics-based models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46E4A8-6C50-FD41-AE0D-C1554CC69850}"/>
              </a:ext>
            </a:extLst>
          </p:cNvPr>
          <p:cNvSpPr txBox="1"/>
          <p:nvPr/>
        </p:nvSpPr>
        <p:spPr>
          <a:xfrm>
            <a:off x="4260422" y="4076474"/>
            <a:ext cx="355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i="1" dirty="0">
                <a:solidFill>
                  <a:prstClr val="black"/>
                </a:solidFill>
              </a:rPr>
              <a:t>Integrate</a:t>
            </a:r>
            <a:r>
              <a:rPr lang="en-US" dirty="0">
                <a:solidFill>
                  <a:prstClr val="black"/>
                </a:solidFill>
              </a:rPr>
              <a:t> physical laws into the training of ML models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595F8-9E45-9A48-9BFB-1747EFDFC031}"/>
              </a:ext>
            </a:extLst>
          </p:cNvPr>
          <p:cNvSpPr txBox="1"/>
          <p:nvPr/>
        </p:nvSpPr>
        <p:spPr>
          <a:xfrm>
            <a:off x="8172618" y="4078325"/>
            <a:ext cx="384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>
              <a:buFont typeface="Wingdings" pitchFamily="2" charset="2"/>
              <a:buChar char="Ø"/>
            </a:pPr>
            <a:r>
              <a:rPr lang="en-US" b="1" i="1" dirty="0">
                <a:solidFill>
                  <a:prstClr val="black"/>
                </a:solidFill>
              </a:rPr>
              <a:t>Guide </a:t>
            </a:r>
            <a:r>
              <a:rPr lang="en-US" dirty="0">
                <a:solidFill>
                  <a:prstClr val="black"/>
                </a:solidFill>
              </a:rPr>
              <a:t>physics-based training data generation using ML Model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5D3769-260F-6D4C-B110-B8BC2126270C}"/>
              </a:ext>
            </a:extLst>
          </p:cNvPr>
          <p:cNvSpPr txBox="1"/>
          <p:nvPr/>
        </p:nvSpPr>
        <p:spPr>
          <a:xfrm>
            <a:off x="712228" y="1299221"/>
            <a:ext cx="284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Multi-model Monte Carlo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3D501B-CF0B-A548-B9BA-2734AE8A522A}"/>
              </a:ext>
            </a:extLst>
          </p:cNvPr>
          <p:cNvSpPr txBox="1"/>
          <p:nvPr/>
        </p:nvSpPr>
        <p:spPr>
          <a:xfrm>
            <a:off x="4381745" y="1302569"/>
            <a:ext cx="3458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Physics-informed deep learning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61B09E-A7F7-1C47-A48F-07C8B140954B}"/>
              </a:ext>
            </a:extLst>
          </p:cNvPr>
          <p:cNvSpPr txBox="1"/>
          <p:nvPr/>
        </p:nvSpPr>
        <p:spPr>
          <a:xfrm>
            <a:off x="9275547" y="1293410"/>
            <a:ext cx="178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Active Learning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9711E24-CE43-C744-B87C-38F27B74B86D}"/>
              </a:ext>
            </a:extLst>
          </p:cNvPr>
          <p:cNvSpPr txBox="1"/>
          <p:nvPr/>
        </p:nvSpPr>
        <p:spPr>
          <a:xfrm>
            <a:off x="391211" y="4781835"/>
            <a:ext cx="3821467" cy="6316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</a:rPr>
              <a:t>1. Multilevel Monte Carlo. Giles et al. 2015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2. </a:t>
            </a:r>
            <a:r>
              <a:rPr lang="en-US" sz="1200" dirty="0" err="1">
                <a:solidFill>
                  <a:prstClr val="black"/>
                </a:solidFill>
              </a:rPr>
              <a:t>Multifidelity</a:t>
            </a:r>
            <a:r>
              <a:rPr lang="en-US" sz="1200" dirty="0">
                <a:solidFill>
                  <a:prstClr val="black"/>
                </a:solidFill>
              </a:rPr>
              <a:t> Monte Carlo. </a:t>
            </a:r>
            <a:r>
              <a:rPr lang="en-US" sz="1200" dirty="0" err="1">
                <a:solidFill>
                  <a:prstClr val="black"/>
                </a:solidFill>
              </a:rPr>
              <a:t>Peherstorfer</a:t>
            </a:r>
            <a:r>
              <a:rPr lang="en-US" sz="1200" dirty="0">
                <a:solidFill>
                  <a:prstClr val="black"/>
                </a:solidFill>
              </a:rPr>
              <a:t> et al. 2016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3. Approximate Control Variates. </a:t>
            </a:r>
            <a:r>
              <a:rPr lang="en-US" sz="1200" dirty="0" err="1">
                <a:solidFill>
                  <a:prstClr val="black"/>
                </a:solidFill>
              </a:rPr>
              <a:t>Gorodetsky</a:t>
            </a:r>
            <a:r>
              <a:rPr lang="en-US" sz="1200" dirty="0">
                <a:solidFill>
                  <a:prstClr val="black"/>
                </a:solidFill>
              </a:rPr>
              <a:t> et al. 2019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ED4026-E3FC-8D42-9B52-3B26FFC9CB18}"/>
              </a:ext>
            </a:extLst>
          </p:cNvPr>
          <p:cNvSpPr txBox="1"/>
          <p:nvPr/>
        </p:nvSpPr>
        <p:spPr>
          <a:xfrm>
            <a:off x="4428929" y="4802102"/>
            <a:ext cx="369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</a:rPr>
              <a:t>4. Physics-informed neural networks. </a:t>
            </a:r>
            <a:r>
              <a:rPr lang="en-US" sz="1200" dirty="0" err="1">
                <a:solidFill>
                  <a:prstClr val="black"/>
                </a:solidFill>
              </a:rPr>
              <a:t>Raissi</a:t>
            </a:r>
            <a:r>
              <a:rPr lang="en-US" sz="1200" dirty="0">
                <a:solidFill>
                  <a:prstClr val="black"/>
                </a:solidFill>
              </a:rPr>
              <a:t> et al. 2019.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5. Physics-informed generative adversarial networks Yang et. al. 2018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29FF42-A549-3A4F-9802-384DD415871E}"/>
              </a:ext>
            </a:extLst>
          </p:cNvPr>
          <p:cNvSpPr txBox="1"/>
          <p:nvPr/>
        </p:nvSpPr>
        <p:spPr>
          <a:xfrm>
            <a:off x="8561033" y="4834579"/>
            <a:ext cx="314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/>
              <a:t>6. Active learning in practice. Settles 2011.</a:t>
            </a:r>
          </a:p>
          <a:p>
            <a:pPr defTabSz="914400"/>
            <a:r>
              <a:rPr lang="en-US" sz="1200" dirty="0"/>
              <a:t>7. Active learning for reliability analysis. Bichon et al. 2008.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0AB238-339C-794C-8890-3E9658C7CE57}"/>
              </a:ext>
            </a:extLst>
          </p:cNvPr>
          <p:cNvGrpSpPr/>
          <p:nvPr/>
        </p:nvGrpSpPr>
        <p:grpSpPr>
          <a:xfrm>
            <a:off x="4315081" y="1950579"/>
            <a:ext cx="3657287" cy="1605381"/>
            <a:chOff x="4315081" y="2453875"/>
            <a:chExt cx="3657287" cy="160538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CED55D4-6D61-F948-89E6-633A0D7D23CB}"/>
                </a:ext>
              </a:extLst>
            </p:cNvPr>
            <p:cNvSpPr/>
            <p:nvPr/>
          </p:nvSpPr>
          <p:spPr>
            <a:xfrm>
              <a:off x="5567367" y="3458100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5E7DC2-C816-C44E-B305-6EF1A66B960D}"/>
                </a:ext>
              </a:extLst>
            </p:cNvPr>
            <p:cNvGrpSpPr/>
            <p:nvPr/>
          </p:nvGrpSpPr>
          <p:grpSpPr>
            <a:xfrm>
              <a:off x="5187230" y="2453875"/>
              <a:ext cx="617477" cy="594360"/>
              <a:chOff x="871839" y="3063503"/>
              <a:chExt cx="617477" cy="59436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2AF8FF6-69D0-434A-9389-870481EA6A81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1ADD12-CBBD-8047-9E0A-86BB13920BD3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D29A0A-4620-1D44-8F3B-DCA43D59DB54}"/>
                </a:ext>
              </a:extLst>
            </p:cNvPr>
            <p:cNvSpPr/>
            <p:nvPr/>
          </p:nvSpPr>
          <p:spPr>
            <a:xfrm>
              <a:off x="6215296" y="2466032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Equations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15B9CD-6910-0844-B5A0-6C77C1EEFB10}"/>
                </a:ext>
              </a:extLst>
            </p:cNvPr>
            <p:cNvCxnSpPr>
              <a:cxnSpLocks/>
              <a:stCxn id="29" idx="2"/>
              <a:endCxn id="26" idx="0"/>
            </p:cNvCxnSpPr>
            <p:nvPr/>
          </p:nvCxnSpPr>
          <p:spPr>
            <a:xfrm flipH="1">
              <a:off x="6138867" y="3060392"/>
              <a:ext cx="647929" cy="39770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292B03-E347-BD4D-A8F4-E9C59A77DB60}"/>
                </a:ext>
              </a:extLst>
            </p:cNvPr>
            <p:cNvCxnSpPr>
              <a:cxnSpLocks/>
              <a:stCxn id="37" idx="4"/>
              <a:endCxn id="26" idx="0"/>
            </p:cNvCxnSpPr>
            <p:nvPr/>
          </p:nvCxnSpPr>
          <p:spPr>
            <a:xfrm>
              <a:off x="5491118" y="3048235"/>
              <a:ext cx="647749" cy="409865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54DF295-A1DE-4E4D-B9FC-0E1D3BDBFC3D}"/>
                </a:ext>
              </a:extLst>
            </p:cNvPr>
            <p:cNvGrpSpPr/>
            <p:nvPr/>
          </p:nvGrpSpPr>
          <p:grpSpPr>
            <a:xfrm>
              <a:off x="7063790" y="3461547"/>
              <a:ext cx="908578" cy="594360"/>
              <a:chOff x="4465398" y="2772485"/>
              <a:chExt cx="908578" cy="59436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4602E2A-132D-284D-8964-45A77915B453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6EB1517-6BD5-6E4C-B187-7CB183298DAD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95" name="Right Arrow 94">
              <a:extLst>
                <a:ext uri="{FF2B5EF4-FFF2-40B4-BE49-F238E27FC236}">
                  <a16:creationId xmlns:a16="http://schemas.microsoft.com/office/drawing/2014/main" id="{CADA0CEF-344E-F244-8CEE-365227D4CA34}"/>
                </a:ext>
              </a:extLst>
            </p:cNvPr>
            <p:cNvSpPr/>
            <p:nvPr/>
          </p:nvSpPr>
          <p:spPr>
            <a:xfrm>
              <a:off x="5298823" y="3633122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80BFF2D8-DDD5-1549-878D-5D71945C65AC}"/>
                </a:ext>
              </a:extLst>
            </p:cNvPr>
            <p:cNvSpPr/>
            <p:nvPr/>
          </p:nvSpPr>
          <p:spPr>
            <a:xfrm>
              <a:off x="6762610" y="3626851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B0773AF-0149-E94B-97B9-AA6E8BF69089}"/>
                </a:ext>
              </a:extLst>
            </p:cNvPr>
            <p:cNvGrpSpPr/>
            <p:nvPr/>
          </p:nvGrpSpPr>
          <p:grpSpPr>
            <a:xfrm>
              <a:off x="4315081" y="3464896"/>
              <a:ext cx="896112" cy="594360"/>
              <a:chOff x="4478650" y="2759233"/>
              <a:chExt cx="896112" cy="59436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95F7008-A5CB-314F-AAF8-B36251B3781D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9DC04BA-A80E-E24E-9E3E-ABB8FB235F22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C718B-ACEA-224B-86E3-869504439FD7}"/>
              </a:ext>
            </a:extLst>
          </p:cNvPr>
          <p:cNvGrpSpPr/>
          <p:nvPr/>
        </p:nvGrpSpPr>
        <p:grpSpPr>
          <a:xfrm>
            <a:off x="8258692" y="2000282"/>
            <a:ext cx="3670539" cy="1548882"/>
            <a:chOff x="8258692" y="2503578"/>
            <a:chExt cx="3670539" cy="154888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BE79355-0595-BB49-8C2D-E77FE4D57D74}"/>
                </a:ext>
              </a:extLst>
            </p:cNvPr>
            <p:cNvCxnSpPr>
              <a:cxnSpLocks/>
              <a:stCxn id="111" idx="1"/>
              <a:endCxn id="109" idx="6"/>
            </p:cNvCxnSpPr>
            <p:nvPr/>
          </p:nvCxnSpPr>
          <p:spPr>
            <a:xfrm flipH="1">
              <a:off x="9587640" y="2800758"/>
              <a:ext cx="677248" cy="97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592AD4-3BA9-204D-A570-7E25406F1C62}"/>
                </a:ext>
              </a:extLst>
            </p:cNvPr>
            <p:cNvCxnSpPr>
              <a:cxnSpLocks/>
              <a:stCxn id="109" idx="4"/>
              <a:endCxn id="82" idx="0"/>
            </p:cNvCxnSpPr>
            <p:nvPr/>
          </p:nvCxnSpPr>
          <p:spPr>
            <a:xfrm>
              <a:off x="9290460" y="3107650"/>
              <a:ext cx="792018" cy="34365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A2632EC-AAC8-FE44-AE3E-A12A53082FF0}"/>
                </a:ext>
              </a:extLst>
            </p:cNvPr>
            <p:cNvCxnSpPr>
              <a:cxnSpLocks/>
              <a:stCxn id="82" idx="0"/>
              <a:endCxn id="111" idx="2"/>
            </p:cNvCxnSpPr>
            <p:nvPr/>
          </p:nvCxnSpPr>
          <p:spPr>
            <a:xfrm flipV="1">
              <a:off x="10082478" y="3097938"/>
              <a:ext cx="753910" cy="35336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D9910A9-6274-0C48-8E35-B7215DDC99B4}"/>
                </a:ext>
              </a:extLst>
            </p:cNvPr>
            <p:cNvSpPr/>
            <p:nvPr/>
          </p:nvSpPr>
          <p:spPr>
            <a:xfrm>
              <a:off x="9510978" y="3451304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78BC2A1-AD95-AF4B-8661-6F6DAC52D26C}"/>
                </a:ext>
              </a:extLst>
            </p:cNvPr>
            <p:cNvGrpSpPr/>
            <p:nvPr/>
          </p:nvGrpSpPr>
          <p:grpSpPr>
            <a:xfrm>
              <a:off x="11020653" y="3441499"/>
              <a:ext cx="908578" cy="594360"/>
              <a:chOff x="4465398" y="2772485"/>
              <a:chExt cx="908578" cy="59436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3469FA-1E3E-934E-AEBB-022B06511BCF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BA0A27-4624-004F-882C-04364B9AD6E4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E35A433-9150-774D-85B3-8DEC3E30CD65}"/>
                </a:ext>
              </a:extLst>
            </p:cNvPr>
            <p:cNvSpPr/>
            <p:nvPr/>
          </p:nvSpPr>
          <p:spPr>
            <a:xfrm>
              <a:off x="9222338" y="362632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5D65868F-5C1A-DD46-8C57-BE3663EE7422}"/>
                </a:ext>
              </a:extLst>
            </p:cNvPr>
            <p:cNvSpPr/>
            <p:nvPr/>
          </p:nvSpPr>
          <p:spPr>
            <a:xfrm>
              <a:off x="10716269" y="3620055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B89C45-C77F-2C48-859D-BBF265A464AB}"/>
                </a:ext>
              </a:extLst>
            </p:cNvPr>
            <p:cNvGrpSpPr/>
            <p:nvPr/>
          </p:nvGrpSpPr>
          <p:grpSpPr>
            <a:xfrm>
              <a:off x="8258692" y="3458100"/>
              <a:ext cx="896112" cy="594360"/>
              <a:chOff x="4478650" y="2759233"/>
              <a:chExt cx="896112" cy="59436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F42E1A5-E033-DA41-84A6-EC84BBF39F96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ECF2DE"/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4271A45-92AB-FA4C-B1A9-FE479FBCA178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99DCCDE-A774-0948-9571-C32B8D8D553F}"/>
                </a:ext>
              </a:extLst>
            </p:cNvPr>
            <p:cNvGrpSpPr/>
            <p:nvPr/>
          </p:nvGrpSpPr>
          <p:grpSpPr>
            <a:xfrm>
              <a:off x="8986572" y="2513290"/>
              <a:ext cx="617477" cy="594360"/>
              <a:chOff x="871839" y="3063503"/>
              <a:chExt cx="617477" cy="59436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BC18EC4-A8F3-5F42-9AC7-5E2989B73F9A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7B8BF59-1774-B248-8E87-AAE8A2C4079E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B4C8B75-AAE4-7E41-AFB2-7E64483EA42B}"/>
                </a:ext>
              </a:extLst>
            </p:cNvPr>
            <p:cNvSpPr/>
            <p:nvPr/>
          </p:nvSpPr>
          <p:spPr>
            <a:xfrm>
              <a:off x="10264888" y="2503578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D6EEFA-5B65-4248-8238-660977070E98}"/>
              </a:ext>
            </a:extLst>
          </p:cNvPr>
          <p:cNvGrpSpPr/>
          <p:nvPr/>
        </p:nvGrpSpPr>
        <p:grpSpPr>
          <a:xfrm>
            <a:off x="321314" y="1796647"/>
            <a:ext cx="3747740" cy="2114016"/>
            <a:chOff x="321314" y="2299943"/>
            <a:chExt cx="3747740" cy="21140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720B6-F6C2-C848-A64C-EAF8E91E5723}"/>
                </a:ext>
              </a:extLst>
            </p:cNvPr>
            <p:cNvSpPr/>
            <p:nvPr/>
          </p:nvSpPr>
          <p:spPr>
            <a:xfrm>
              <a:off x="1521020" y="3819599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E73797-C839-0F49-972D-65866A07855E}"/>
                </a:ext>
              </a:extLst>
            </p:cNvPr>
            <p:cNvCxnSpPr>
              <a:cxnSpLocks/>
              <a:stCxn id="87" idx="4"/>
              <a:endCxn id="87" idx="5"/>
            </p:cNvCxnSpPr>
            <p:nvPr/>
          </p:nvCxnSpPr>
          <p:spPr>
            <a:xfrm flipV="1">
              <a:off x="2086274" y="2807261"/>
              <a:ext cx="210138" cy="8704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43FE67D-8C95-0546-AE8A-A94BC9B13C44}"/>
                </a:ext>
              </a:extLst>
            </p:cNvPr>
            <p:cNvCxnSpPr>
              <a:cxnSpLocks/>
              <a:stCxn id="87" idx="4"/>
              <a:endCxn id="77" idx="0"/>
            </p:cNvCxnSpPr>
            <p:nvPr/>
          </p:nvCxnSpPr>
          <p:spPr>
            <a:xfrm>
              <a:off x="2086274" y="2894303"/>
              <a:ext cx="6246" cy="15637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A4E8D390-AEB3-4A46-A5E6-D967D451ECA3}"/>
                </a:ext>
              </a:extLst>
            </p:cNvPr>
            <p:cNvSpPr/>
            <p:nvPr/>
          </p:nvSpPr>
          <p:spPr>
            <a:xfrm>
              <a:off x="2704251" y="3656391"/>
              <a:ext cx="155448" cy="155448"/>
            </a:xfrm>
            <a:prstGeom prst="diamond">
              <a:avLst/>
            </a:prstGeom>
            <a:solidFill>
              <a:srgbClr val="FFF6C8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9E2B4C-4889-A948-96F4-A412400D7DF1}"/>
                </a:ext>
              </a:extLst>
            </p:cNvPr>
            <p:cNvSpPr/>
            <p:nvPr/>
          </p:nvSpPr>
          <p:spPr>
            <a:xfrm>
              <a:off x="1521020" y="3050675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D56B753-0E9E-DC4C-BB64-F83381CEE84B}"/>
                </a:ext>
              </a:extLst>
            </p:cNvPr>
            <p:cNvGrpSpPr/>
            <p:nvPr/>
          </p:nvGrpSpPr>
          <p:grpSpPr>
            <a:xfrm>
              <a:off x="1782386" y="2299943"/>
              <a:ext cx="617477" cy="594360"/>
              <a:chOff x="871839" y="3063503"/>
              <a:chExt cx="617477" cy="59436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6706B18-C546-FF40-BD4A-3D797B53E109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4F486B5-BB3B-9A4A-872E-060449DB5228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AAFF183-1141-864C-BEE5-BAEC35FC2C7C}"/>
                </a:ext>
              </a:extLst>
            </p:cNvPr>
            <p:cNvGrpSpPr/>
            <p:nvPr/>
          </p:nvGrpSpPr>
          <p:grpSpPr>
            <a:xfrm>
              <a:off x="3160476" y="3454180"/>
              <a:ext cx="908578" cy="594360"/>
              <a:chOff x="4465398" y="2772486"/>
              <a:chExt cx="908578" cy="59436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DDFC0B9-96CF-5240-9F2C-9ABF4102CFC8}"/>
                  </a:ext>
                </a:extLst>
              </p:cNvPr>
              <p:cNvSpPr/>
              <p:nvPr/>
            </p:nvSpPr>
            <p:spPr>
              <a:xfrm>
                <a:off x="4465398" y="2772486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0C5E340-6437-C34F-9712-3BA0BC67ECBD}"/>
                  </a:ext>
                </a:extLst>
              </p:cNvPr>
              <p:cNvSpPr txBox="1"/>
              <p:nvPr/>
            </p:nvSpPr>
            <p:spPr>
              <a:xfrm>
                <a:off x="4469561" y="2906157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B60F9A3-7179-8C40-910A-C8F3A7B407D1}"/>
                </a:ext>
              </a:extLst>
            </p:cNvPr>
            <p:cNvGrpSpPr/>
            <p:nvPr/>
          </p:nvGrpSpPr>
          <p:grpSpPr>
            <a:xfrm>
              <a:off x="321314" y="3444248"/>
              <a:ext cx="896112" cy="594360"/>
              <a:chOff x="4478650" y="2759233"/>
              <a:chExt cx="896112" cy="59436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2809289-E777-6449-B0A0-589AB7AE1A27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DBE2051-D9F7-AA42-9488-893657B38ED1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8B97B4A7-AB40-DF42-9348-D9A08CD6D67E}"/>
                </a:ext>
              </a:extLst>
            </p:cNvPr>
            <p:cNvSpPr/>
            <p:nvPr/>
          </p:nvSpPr>
          <p:spPr>
            <a:xfrm rot="19813336">
              <a:off x="1231727" y="3326610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2E1FBF19-8C64-6A46-855D-DEC523DD5A52}"/>
                </a:ext>
              </a:extLst>
            </p:cNvPr>
            <p:cNvSpPr/>
            <p:nvPr/>
          </p:nvSpPr>
          <p:spPr>
            <a:xfrm>
              <a:off x="2891807" y="362460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4EB67-E65B-7E42-9913-9DAA6BA8A234}"/>
                </a:ext>
              </a:extLst>
            </p:cNvPr>
            <p:cNvSpPr/>
            <p:nvPr/>
          </p:nvSpPr>
          <p:spPr>
            <a:xfrm rot="1772577">
              <a:off x="1223431" y="3917687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A851D3E-D09D-2B4C-8C72-5F37B09B01EC}"/>
                </a:ext>
              </a:extLst>
            </p:cNvPr>
            <p:cNvCxnSpPr>
              <a:stCxn id="77" idx="3"/>
              <a:endCxn id="16" idx="0"/>
            </p:cNvCxnSpPr>
            <p:nvPr/>
          </p:nvCxnSpPr>
          <p:spPr>
            <a:xfrm>
              <a:off x="2664020" y="3347855"/>
              <a:ext cx="117955" cy="308536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2D6281B1-F296-2D41-80FB-8C4D32A174AA}"/>
                </a:ext>
              </a:extLst>
            </p:cNvPr>
            <p:cNvCxnSpPr>
              <a:cxnSpLocks/>
              <a:stCxn id="9" idx="3"/>
              <a:endCxn id="16" idx="2"/>
            </p:cNvCxnSpPr>
            <p:nvPr/>
          </p:nvCxnSpPr>
          <p:spPr>
            <a:xfrm flipV="1">
              <a:off x="2664020" y="3811839"/>
              <a:ext cx="117955" cy="304940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FA498A-9E64-8443-B2E0-32EFE2AE9C37}"/>
              </a:ext>
            </a:extLst>
          </p:cNvPr>
          <p:cNvSpPr/>
          <p:nvPr/>
        </p:nvSpPr>
        <p:spPr>
          <a:xfrm>
            <a:off x="176856" y="1205760"/>
            <a:ext cx="3977384" cy="4450762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0A20DD2-A6D7-0341-9EBB-29521FF05848}"/>
              </a:ext>
            </a:extLst>
          </p:cNvPr>
          <p:cNvSpPr/>
          <p:nvPr/>
        </p:nvSpPr>
        <p:spPr>
          <a:xfrm>
            <a:off x="4198051" y="1205759"/>
            <a:ext cx="3977384" cy="4433041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66F54CF-BBA0-B640-84E4-1E62F2320C60}"/>
              </a:ext>
            </a:extLst>
          </p:cNvPr>
          <p:cNvSpPr/>
          <p:nvPr/>
        </p:nvSpPr>
        <p:spPr>
          <a:xfrm>
            <a:off x="8219246" y="1205758"/>
            <a:ext cx="3852594" cy="4450763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2EC0DE7-C3D3-5C4D-A073-04AEE4860167}"/>
              </a:ext>
            </a:extLst>
          </p:cNvPr>
          <p:cNvSpPr txBox="1"/>
          <p:nvPr/>
        </p:nvSpPr>
        <p:spPr>
          <a:xfrm>
            <a:off x="474186" y="5736809"/>
            <a:ext cx="335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</a:t>
            </a:r>
            <a:r>
              <a:rPr lang="en-US" b="1" i="1" dirty="0">
                <a:solidFill>
                  <a:prstClr val="black"/>
                </a:solidFill>
              </a:rPr>
              <a:t>: </a:t>
            </a:r>
            <a:r>
              <a:rPr lang="en-US" dirty="0">
                <a:solidFill>
                  <a:prstClr val="black"/>
                </a:solidFill>
              </a:rPr>
              <a:t>Trajectory simulation for EDL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9ABEBD3-E2EA-C640-BC62-656E6758F347}"/>
              </a:ext>
            </a:extLst>
          </p:cNvPr>
          <p:cNvSpPr txBox="1"/>
          <p:nvPr/>
        </p:nvSpPr>
        <p:spPr>
          <a:xfrm>
            <a:off x="4150727" y="5735940"/>
            <a:ext cx="4001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US" dirty="0"/>
              <a:t>Material characterization for additive manufacturing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D9EB535-AF84-6B45-AA4F-D6F06BE7D98D}"/>
              </a:ext>
            </a:extLst>
          </p:cNvPr>
          <p:cNvSpPr txBox="1"/>
          <p:nvPr/>
        </p:nvSpPr>
        <p:spPr>
          <a:xfrm>
            <a:off x="8365275" y="5737534"/>
            <a:ext cx="375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Application:</a:t>
            </a:r>
            <a:r>
              <a:rPr lang="en-US" dirty="0">
                <a:solidFill>
                  <a:prstClr val="black"/>
                </a:solidFill>
              </a:rPr>
              <a:t> Spacesuit reliability analysis</a:t>
            </a:r>
          </a:p>
        </p:txBody>
      </p:sp>
    </p:spTree>
    <p:extLst>
      <p:ext uri="{BB962C8B-B14F-4D97-AF65-F5344CB8AC3E}">
        <p14:creationId xmlns:p14="http://schemas.microsoft.com/office/powerpoint/2010/main" val="48693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4" grpId="0"/>
      <p:bldP spid="75" grpId="0"/>
      <p:bldP spid="76" grpId="0"/>
      <p:bldP spid="94" grpId="0"/>
      <p:bldP spid="115" grpId="0"/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CF8-FCE9-5448-8DC3-E5DE83CB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16</a:t>
            </a:fld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A74998-5F02-414C-8A67-87B43F536C81}"/>
              </a:ext>
            </a:extLst>
          </p:cNvPr>
          <p:cNvSpPr txBox="1"/>
          <p:nvPr/>
        </p:nvSpPr>
        <p:spPr>
          <a:xfrm>
            <a:off x="347399" y="4066965"/>
            <a:ext cx="355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>
              <a:buFont typeface="Wingdings" pitchFamily="2" charset="2"/>
              <a:buChar char="Ø"/>
            </a:pPr>
            <a:r>
              <a:rPr lang="en-US" b="1" i="1" dirty="0">
                <a:solidFill>
                  <a:prstClr val="black"/>
                </a:solidFill>
              </a:rPr>
              <a:t>Fuse </a:t>
            </a:r>
            <a:r>
              <a:rPr lang="en-US" dirty="0">
                <a:solidFill>
                  <a:prstClr val="black"/>
                </a:solidFill>
              </a:rPr>
              <a:t>predictions from ML and physics-based models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46E4A8-6C50-FD41-AE0D-C1554CC69850}"/>
              </a:ext>
            </a:extLst>
          </p:cNvPr>
          <p:cNvSpPr txBox="1"/>
          <p:nvPr/>
        </p:nvSpPr>
        <p:spPr>
          <a:xfrm>
            <a:off x="4260422" y="4076474"/>
            <a:ext cx="355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i="1" dirty="0">
                <a:solidFill>
                  <a:prstClr val="black"/>
                </a:solidFill>
              </a:rPr>
              <a:t>Integrate</a:t>
            </a:r>
            <a:r>
              <a:rPr lang="en-US" dirty="0">
                <a:solidFill>
                  <a:prstClr val="black"/>
                </a:solidFill>
              </a:rPr>
              <a:t> physical laws into the training of ML models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595F8-9E45-9A48-9BFB-1747EFDFC031}"/>
              </a:ext>
            </a:extLst>
          </p:cNvPr>
          <p:cNvSpPr txBox="1"/>
          <p:nvPr/>
        </p:nvSpPr>
        <p:spPr>
          <a:xfrm>
            <a:off x="8172618" y="4078325"/>
            <a:ext cx="384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>
              <a:buFont typeface="Wingdings" pitchFamily="2" charset="2"/>
              <a:buChar char="Ø"/>
            </a:pPr>
            <a:r>
              <a:rPr lang="en-US" b="1" i="1" dirty="0">
                <a:solidFill>
                  <a:prstClr val="black"/>
                </a:solidFill>
              </a:rPr>
              <a:t>Guide </a:t>
            </a:r>
            <a:r>
              <a:rPr lang="en-US" dirty="0">
                <a:solidFill>
                  <a:prstClr val="black"/>
                </a:solidFill>
              </a:rPr>
              <a:t>physics-based training data generation using ML Model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5D3769-260F-6D4C-B110-B8BC2126270C}"/>
              </a:ext>
            </a:extLst>
          </p:cNvPr>
          <p:cNvSpPr txBox="1"/>
          <p:nvPr/>
        </p:nvSpPr>
        <p:spPr>
          <a:xfrm>
            <a:off x="712228" y="1299221"/>
            <a:ext cx="284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Multi-model Monte Carlo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3D501B-CF0B-A548-B9BA-2734AE8A522A}"/>
              </a:ext>
            </a:extLst>
          </p:cNvPr>
          <p:cNvSpPr txBox="1"/>
          <p:nvPr/>
        </p:nvSpPr>
        <p:spPr>
          <a:xfrm>
            <a:off x="4381745" y="1302569"/>
            <a:ext cx="3458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Physics-informed deep learning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61B09E-A7F7-1C47-A48F-07C8B140954B}"/>
              </a:ext>
            </a:extLst>
          </p:cNvPr>
          <p:cNvSpPr txBox="1"/>
          <p:nvPr/>
        </p:nvSpPr>
        <p:spPr>
          <a:xfrm>
            <a:off x="9275547" y="1293410"/>
            <a:ext cx="178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Active Learning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9711E24-CE43-C744-B87C-38F27B74B86D}"/>
              </a:ext>
            </a:extLst>
          </p:cNvPr>
          <p:cNvSpPr txBox="1"/>
          <p:nvPr/>
        </p:nvSpPr>
        <p:spPr>
          <a:xfrm>
            <a:off x="391211" y="4781835"/>
            <a:ext cx="3821467" cy="6316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</a:rPr>
              <a:t>1. Multilevel Monte Carlo. Giles et al. 2015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2. </a:t>
            </a:r>
            <a:r>
              <a:rPr lang="en-US" sz="1200" dirty="0" err="1">
                <a:solidFill>
                  <a:prstClr val="black"/>
                </a:solidFill>
              </a:rPr>
              <a:t>Multifidelity</a:t>
            </a:r>
            <a:r>
              <a:rPr lang="en-US" sz="1200" dirty="0">
                <a:solidFill>
                  <a:prstClr val="black"/>
                </a:solidFill>
              </a:rPr>
              <a:t> Monte Carlo. </a:t>
            </a:r>
            <a:r>
              <a:rPr lang="en-US" sz="1200" dirty="0" err="1">
                <a:solidFill>
                  <a:prstClr val="black"/>
                </a:solidFill>
              </a:rPr>
              <a:t>Peherstorfer</a:t>
            </a:r>
            <a:r>
              <a:rPr lang="en-US" sz="1200" dirty="0">
                <a:solidFill>
                  <a:prstClr val="black"/>
                </a:solidFill>
              </a:rPr>
              <a:t> et al. 2016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3. Approximate Control Variates. </a:t>
            </a:r>
            <a:r>
              <a:rPr lang="en-US" sz="1200" dirty="0" err="1">
                <a:solidFill>
                  <a:prstClr val="black"/>
                </a:solidFill>
              </a:rPr>
              <a:t>Gorodetsky</a:t>
            </a:r>
            <a:r>
              <a:rPr lang="en-US" sz="1200" dirty="0">
                <a:solidFill>
                  <a:prstClr val="black"/>
                </a:solidFill>
              </a:rPr>
              <a:t> et al. 2019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ED4026-E3FC-8D42-9B52-3B26FFC9CB18}"/>
              </a:ext>
            </a:extLst>
          </p:cNvPr>
          <p:cNvSpPr txBox="1"/>
          <p:nvPr/>
        </p:nvSpPr>
        <p:spPr>
          <a:xfrm>
            <a:off x="4428929" y="4802102"/>
            <a:ext cx="369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</a:rPr>
              <a:t>4. Physics-informed neural networks. </a:t>
            </a:r>
            <a:r>
              <a:rPr lang="en-US" sz="1200" dirty="0" err="1">
                <a:solidFill>
                  <a:prstClr val="black"/>
                </a:solidFill>
              </a:rPr>
              <a:t>Raissi</a:t>
            </a:r>
            <a:r>
              <a:rPr lang="en-US" sz="1200" dirty="0">
                <a:solidFill>
                  <a:prstClr val="black"/>
                </a:solidFill>
              </a:rPr>
              <a:t> et al. 2019.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5. Physics-informed generative adversarial networks Yang et. al. 2018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29FF42-A549-3A4F-9802-384DD415871E}"/>
              </a:ext>
            </a:extLst>
          </p:cNvPr>
          <p:cNvSpPr txBox="1"/>
          <p:nvPr/>
        </p:nvSpPr>
        <p:spPr>
          <a:xfrm>
            <a:off x="8561033" y="4834579"/>
            <a:ext cx="314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/>
              <a:t>6. Active learning in practice. Settles 2011.</a:t>
            </a:r>
          </a:p>
          <a:p>
            <a:pPr defTabSz="914400"/>
            <a:r>
              <a:rPr lang="en-US" sz="1200" dirty="0"/>
              <a:t>7. Active learning for reliability analysis. Bichon et al. 2008.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0AB238-339C-794C-8890-3E9658C7CE57}"/>
              </a:ext>
            </a:extLst>
          </p:cNvPr>
          <p:cNvGrpSpPr/>
          <p:nvPr/>
        </p:nvGrpSpPr>
        <p:grpSpPr>
          <a:xfrm>
            <a:off x="4315081" y="1950579"/>
            <a:ext cx="3657287" cy="1605381"/>
            <a:chOff x="4315081" y="2453875"/>
            <a:chExt cx="3657287" cy="160538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CED55D4-6D61-F948-89E6-633A0D7D23CB}"/>
                </a:ext>
              </a:extLst>
            </p:cNvPr>
            <p:cNvSpPr/>
            <p:nvPr/>
          </p:nvSpPr>
          <p:spPr>
            <a:xfrm>
              <a:off x="5567367" y="3458100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5E7DC2-C816-C44E-B305-6EF1A66B960D}"/>
                </a:ext>
              </a:extLst>
            </p:cNvPr>
            <p:cNvGrpSpPr/>
            <p:nvPr/>
          </p:nvGrpSpPr>
          <p:grpSpPr>
            <a:xfrm>
              <a:off x="5187230" y="2453875"/>
              <a:ext cx="617477" cy="594360"/>
              <a:chOff x="871839" y="3063503"/>
              <a:chExt cx="617477" cy="59436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2AF8FF6-69D0-434A-9389-870481EA6A81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1ADD12-CBBD-8047-9E0A-86BB13920BD3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D29A0A-4620-1D44-8F3B-DCA43D59DB54}"/>
                </a:ext>
              </a:extLst>
            </p:cNvPr>
            <p:cNvSpPr/>
            <p:nvPr/>
          </p:nvSpPr>
          <p:spPr>
            <a:xfrm>
              <a:off x="6215296" y="2466032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Equations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15B9CD-6910-0844-B5A0-6C77C1EEFB10}"/>
                </a:ext>
              </a:extLst>
            </p:cNvPr>
            <p:cNvCxnSpPr>
              <a:cxnSpLocks/>
              <a:stCxn id="29" idx="2"/>
              <a:endCxn id="26" idx="0"/>
            </p:cNvCxnSpPr>
            <p:nvPr/>
          </p:nvCxnSpPr>
          <p:spPr>
            <a:xfrm flipH="1">
              <a:off x="6138867" y="3060392"/>
              <a:ext cx="647929" cy="39770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292B03-E347-BD4D-A8F4-E9C59A77DB60}"/>
                </a:ext>
              </a:extLst>
            </p:cNvPr>
            <p:cNvCxnSpPr>
              <a:cxnSpLocks/>
              <a:stCxn id="37" idx="4"/>
              <a:endCxn id="26" idx="0"/>
            </p:cNvCxnSpPr>
            <p:nvPr/>
          </p:nvCxnSpPr>
          <p:spPr>
            <a:xfrm>
              <a:off x="5491118" y="3048235"/>
              <a:ext cx="647749" cy="409865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54DF295-A1DE-4E4D-B9FC-0E1D3BDBFC3D}"/>
                </a:ext>
              </a:extLst>
            </p:cNvPr>
            <p:cNvGrpSpPr/>
            <p:nvPr/>
          </p:nvGrpSpPr>
          <p:grpSpPr>
            <a:xfrm>
              <a:off x="7063790" y="3461547"/>
              <a:ext cx="908578" cy="594360"/>
              <a:chOff x="4465398" y="2772485"/>
              <a:chExt cx="908578" cy="59436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4602E2A-132D-284D-8964-45A77915B453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6EB1517-6BD5-6E4C-B187-7CB183298DAD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95" name="Right Arrow 94">
              <a:extLst>
                <a:ext uri="{FF2B5EF4-FFF2-40B4-BE49-F238E27FC236}">
                  <a16:creationId xmlns:a16="http://schemas.microsoft.com/office/drawing/2014/main" id="{CADA0CEF-344E-F244-8CEE-365227D4CA34}"/>
                </a:ext>
              </a:extLst>
            </p:cNvPr>
            <p:cNvSpPr/>
            <p:nvPr/>
          </p:nvSpPr>
          <p:spPr>
            <a:xfrm>
              <a:off x="5298823" y="3633122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80BFF2D8-DDD5-1549-878D-5D71945C65AC}"/>
                </a:ext>
              </a:extLst>
            </p:cNvPr>
            <p:cNvSpPr/>
            <p:nvPr/>
          </p:nvSpPr>
          <p:spPr>
            <a:xfrm>
              <a:off x="6762610" y="3626851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B0773AF-0149-E94B-97B9-AA6E8BF69089}"/>
                </a:ext>
              </a:extLst>
            </p:cNvPr>
            <p:cNvGrpSpPr/>
            <p:nvPr/>
          </p:nvGrpSpPr>
          <p:grpSpPr>
            <a:xfrm>
              <a:off x="4315081" y="3464896"/>
              <a:ext cx="896112" cy="594360"/>
              <a:chOff x="4478650" y="2759233"/>
              <a:chExt cx="896112" cy="59436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95F7008-A5CB-314F-AAF8-B36251B3781D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9DC04BA-A80E-E24E-9E3E-ABB8FB235F22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C718B-ACEA-224B-86E3-869504439FD7}"/>
              </a:ext>
            </a:extLst>
          </p:cNvPr>
          <p:cNvGrpSpPr/>
          <p:nvPr/>
        </p:nvGrpSpPr>
        <p:grpSpPr>
          <a:xfrm>
            <a:off x="8258692" y="2000282"/>
            <a:ext cx="3670539" cy="1548882"/>
            <a:chOff x="8258692" y="2503578"/>
            <a:chExt cx="3670539" cy="154888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BE79355-0595-BB49-8C2D-E77FE4D57D74}"/>
                </a:ext>
              </a:extLst>
            </p:cNvPr>
            <p:cNvCxnSpPr>
              <a:cxnSpLocks/>
              <a:stCxn id="111" idx="1"/>
              <a:endCxn id="109" idx="6"/>
            </p:cNvCxnSpPr>
            <p:nvPr/>
          </p:nvCxnSpPr>
          <p:spPr>
            <a:xfrm flipH="1">
              <a:off x="9587640" y="2800758"/>
              <a:ext cx="677248" cy="97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592AD4-3BA9-204D-A570-7E25406F1C62}"/>
                </a:ext>
              </a:extLst>
            </p:cNvPr>
            <p:cNvCxnSpPr>
              <a:cxnSpLocks/>
              <a:stCxn id="109" idx="4"/>
              <a:endCxn id="82" idx="0"/>
            </p:cNvCxnSpPr>
            <p:nvPr/>
          </p:nvCxnSpPr>
          <p:spPr>
            <a:xfrm>
              <a:off x="9290460" y="3107650"/>
              <a:ext cx="792018" cy="34365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A2632EC-AAC8-FE44-AE3E-A12A53082FF0}"/>
                </a:ext>
              </a:extLst>
            </p:cNvPr>
            <p:cNvCxnSpPr>
              <a:cxnSpLocks/>
              <a:stCxn id="82" idx="0"/>
              <a:endCxn id="111" idx="2"/>
            </p:cNvCxnSpPr>
            <p:nvPr/>
          </p:nvCxnSpPr>
          <p:spPr>
            <a:xfrm flipV="1">
              <a:off x="10082478" y="3097938"/>
              <a:ext cx="753910" cy="35336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D9910A9-6274-0C48-8E35-B7215DDC99B4}"/>
                </a:ext>
              </a:extLst>
            </p:cNvPr>
            <p:cNvSpPr/>
            <p:nvPr/>
          </p:nvSpPr>
          <p:spPr>
            <a:xfrm>
              <a:off x="9510978" y="3451304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78BC2A1-AD95-AF4B-8661-6F6DAC52D26C}"/>
                </a:ext>
              </a:extLst>
            </p:cNvPr>
            <p:cNvGrpSpPr/>
            <p:nvPr/>
          </p:nvGrpSpPr>
          <p:grpSpPr>
            <a:xfrm>
              <a:off x="11020653" y="3441499"/>
              <a:ext cx="908578" cy="594360"/>
              <a:chOff x="4465398" y="2772485"/>
              <a:chExt cx="908578" cy="59436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3469FA-1E3E-934E-AEBB-022B06511BCF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BA0A27-4624-004F-882C-04364B9AD6E4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E35A433-9150-774D-85B3-8DEC3E30CD65}"/>
                </a:ext>
              </a:extLst>
            </p:cNvPr>
            <p:cNvSpPr/>
            <p:nvPr/>
          </p:nvSpPr>
          <p:spPr>
            <a:xfrm>
              <a:off x="9222338" y="362632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5D65868F-5C1A-DD46-8C57-BE3663EE7422}"/>
                </a:ext>
              </a:extLst>
            </p:cNvPr>
            <p:cNvSpPr/>
            <p:nvPr/>
          </p:nvSpPr>
          <p:spPr>
            <a:xfrm>
              <a:off x="10716269" y="3620055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B89C45-C77F-2C48-859D-BBF265A464AB}"/>
                </a:ext>
              </a:extLst>
            </p:cNvPr>
            <p:cNvGrpSpPr/>
            <p:nvPr/>
          </p:nvGrpSpPr>
          <p:grpSpPr>
            <a:xfrm>
              <a:off x="8258692" y="3458100"/>
              <a:ext cx="896112" cy="594360"/>
              <a:chOff x="4478650" y="2759233"/>
              <a:chExt cx="896112" cy="59436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F42E1A5-E033-DA41-84A6-EC84BBF39F96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ECF2DE"/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4271A45-92AB-FA4C-B1A9-FE479FBCA178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99DCCDE-A774-0948-9571-C32B8D8D553F}"/>
                </a:ext>
              </a:extLst>
            </p:cNvPr>
            <p:cNvGrpSpPr/>
            <p:nvPr/>
          </p:nvGrpSpPr>
          <p:grpSpPr>
            <a:xfrm>
              <a:off x="8986572" y="2513290"/>
              <a:ext cx="617477" cy="594360"/>
              <a:chOff x="871839" y="3063503"/>
              <a:chExt cx="617477" cy="59436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BC18EC4-A8F3-5F42-9AC7-5E2989B73F9A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7B8BF59-1774-B248-8E87-AAE8A2C4079E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B4C8B75-AAE4-7E41-AFB2-7E64483EA42B}"/>
                </a:ext>
              </a:extLst>
            </p:cNvPr>
            <p:cNvSpPr/>
            <p:nvPr/>
          </p:nvSpPr>
          <p:spPr>
            <a:xfrm>
              <a:off x="10264888" y="2503578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D6EEFA-5B65-4248-8238-660977070E98}"/>
              </a:ext>
            </a:extLst>
          </p:cNvPr>
          <p:cNvGrpSpPr/>
          <p:nvPr/>
        </p:nvGrpSpPr>
        <p:grpSpPr>
          <a:xfrm>
            <a:off x="321314" y="1796647"/>
            <a:ext cx="3747740" cy="2114016"/>
            <a:chOff x="321314" y="2299943"/>
            <a:chExt cx="3747740" cy="21140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720B6-F6C2-C848-A64C-EAF8E91E5723}"/>
                </a:ext>
              </a:extLst>
            </p:cNvPr>
            <p:cNvSpPr/>
            <p:nvPr/>
          </p:nvSpPr>
          <p:spPr>
            <a:xfrm>
              <a:off x="1521020" y="3819599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E73797-C839-0F49-972D-65866A07855E}"/>
                </a:ext>
              </a:extLst>
            </p:cNvPr>
            <p:cNvCxnSpPr>
              <a:cxnSpLocks/>
              <a:stCxn id="87" idx="4"/>
              <a:endCxn id="87" idx="5"/>
            </p:cNvCxnSpPr>
            <p:nvPr/>
          </p:nvCxnSpPr>
          <p:spPr>
            <a:xfrm flipV="1">
              <a:off x="2086274" y="2807261"/>
              <a:ext cx="210138" cy="8704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43FE67D-8C95-0546-AE8A-A94BC9B13C44}"/>
                </a:ext>
              </a:extLst>
            </p:cNvPr>
            <p:cNvCxnSpPr>
              <a:cxnSpLocks/>
              <a:stCxn id="87" idx="4"/>
              <a:endCxn id="77" idx="0"/>
            </p:cNvCxnSpPr>
            <p:nvPr/>
          </p:nvCxnSpPr>
          <p:spPr>
            <a:xfrm>
              <a:off x="2086274" y="2894303"/>
              <a:ext cx="6246" cy="15637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A4E8D390-AEB3-4A46-A5E6-D967D451ECA3}"/>
                </a:ext>
              </a:extLst>
            </p:cNvPr>
            <p:cNvSpPr/>
            <p:nvPr/>
          </p:nvSpPr>
          <p:spPr>
            <a:xfrm>
              <a:off x="2704251" y="3656391"/>
              <a:ext cx="155448" cy="155448"/>
            </a:xfrm>
            <a:prstGeom prst="diamond">
              <a:avLst/>
            </a:prstGeom>
            <a:solidFill>
              <a:srgbClr val="FFF6C8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9E2B4C-4889-A948-96F4-A412400D7DF1}"/>
                </a:ext>
              </a:extLst>
            </p:cNvPr>
            <p:cNvSpPr/>
            <p:nvPr/>
          </p:nvSpPr>
          <p:spPr>
            <a:xfrm>
              <a:off x="1521020" y="3050675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D56B753-0E9E-DC4C-BB64-F83381CEE84B}"/>
                </a:ext>
              </a:extLst>
            </p:cNvPr>
            <p:cNvGrpSpPr/>
            <p:nvPr/>
          </p:nvGrpSpPr>
          <p:grpSpPr>
            <a:xfrm>
              <a:off x="1782386" y="2299943"/>
              <a:ext cx="617477" cy="594360"/>
              <a:chOff x="871839" y="3063503"/>
              <a:chExt cx="617477" cy="59436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6706B18-C546-FF40-BD4A-3D797B53E109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4F486B5-BB3B-9A4A-872E-060449DB5228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AAFF183-1141-864C-BEE5-BAEC35FC2C7C}"/>
                </a:ext>
              </a:extLst>
            </p:cNvPr>
            <p:cNvGrpSpPr/>
            <p:nvPr/>
          </p:nvGrpSpPr>
          <p:grpSpPr>
            <a:xfrm>
              <a:off x="3160476" y="3454180"/>
              <a:ext cx="908578" cy="594360"/>
              <a:chOff x="4465398" y="2772486"/>
              <a:chExt cx="908578" cy="59436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DDFC0B9-96CF-5240-9F2C-9ABF4102CFC8}"/>
                  </a:ext>
                </a:extLst>
              </p:cNvPr>
              <p:cNvSpPr/>
              <p:nvPr/>
            </p:nvSpPr>
            <p:spPr>
              <a:xfrm>
                <a:off x="4465398" y="2772486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0C5E340-6437-C34F-9712-3BA0BC67ECBD}"/>
                  </a:ext>
                </a:extLst>
              </p:cNvPr>
              <p:cNvSpPr txBox="1"/>
              <p:nvPr/>
            </p:nvSpPr>
            <p:spPr>
              <a:xfrm>
                <a:off x="4469561" y="2906157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B60F9A3-7179-8C40-910A-C8F3A7B407D1}"/>
                </a:ext>
              </a:extLst>
            </p:cNvPr>
            <p:cNvGrpSpPr/>
            <p:nvPr/>
          </p:nvGrpSpPr>
          <p:grpSpPr>
            <a:xfrm>
              <a:off x="321314" y="3444248"/>
              <a:ext cx="896112" cy="594360"/>
              <a:chOff x="4478650" y="2759233"/>
              <a:chExt cx="896112" cy="59436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2809289-E777-6449-B0A0-589AB7AE1A27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DBE2051-D9F7-AA42-9488-893657B38ED1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8B97B4A7-AB40-DF42-9348-D9A08CD6D67E}"/>
                </a:ext>
              </a:extLst>
            </p:cNvPr>
            <p:cNvSpPr/>
            <p:nvPr/>
          </p:nvSpPr>
          <p:spPr>
            <a:xfrm rot="19813336">
              <a:off x="1231727" y="3326610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2E1FBF19-8C64-6A46-855D-DEC523DD5A52}"/>
                </a:ext>
              </a:extLst>
            </p:cNvPr>
            <p:cNvSpPr/>
            <p:nvPr/>
          </p:nvSpPr>
          <p:spPr>
            <a:xfrm>
              <a:off x="2891807" y="362460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4EB67-E65B-7E42-9913-9DAA6BA8A234}"/>
                </a:ext>
              </a:extLst>
            </p:cNvPr>
            <p:cNvSpPr/>
            <p:nvPr/>
          </p:nvSpPr>
          <p:spPr>
            <a:xfrm rot="1772577">
              <a:off x="1223431" y="3917687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A851D3E-D09D-2B4C-8C72-5F37B09B01EC}"/>
                </a:ext>
              </a:extLst>
            </p:cNvPr>
            <p:cNvCxnSpPr>
              <a:stCxn id="77" idx="3"/>
              <a:endCxn id="16" idx="0"/>
            </p:cNvCxnSpPr>
            <p:nvPr/>
          </p:nvCxnSpPr>
          <p:spPr>
            <a:xfrm>
              <a:off x="2664020" y="3347855"/>
              <a:ext cx="117955" cy="308536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2D6281B1-F296-2D41-80FB-8C4D32A174AA}"/>
                </a:ext>
              </a:extLst>
            </p:cNvPr>
            <p:cNvCxnSpPr>
              <a:cxnSpLocks/>
              <a:stCxn id="9" idx="3"/>
              <a:endCxn id="16" idx="2"/>
            </p:cNvCxnSpPr>
            <p:nvPr/>
          </p:nvCxnSpPr>
          <p:spPr>
            <a:xfrm flipV="1">
              <a:off x="2664020" y="3811839"/>
              <a:ext cx="117955" cy="304940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FA498A-9E64-8443-B2E0-32EFE2AE9C37}"/>
              </a:ext>
            </a:extLst>
          </p:cNvPr>
          <p:cNvSpPr/>
          <p:nvPr/>
        </p:nvSpPr>
        <p:spPr>
          <a:xfrm>
            <a:off x="176856" y="1205760"/>
            <a:ext cx="3977384" cy="4450762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0A20DD2-A6D7-0341-9EBB-29521FF05848}"/>
              </a:ext>
            </a:extLst>
          </p:cNvPr>
          <p:cNvSpPr/>
          <p:nvPr/>
        </p:nvSpPr>
        <p:spPr>
          <a:xfrm>
            <a:off x="4198051" y="1205759"/>
            <a:ext cx="3977384" cy="4433041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66F54CF-BBA0-B640-84E4-1E62F2320C60}"/>
              </a:ext>
            </a:extLst>
          </p:cNvPr>
          <p:cNvSpPr/>
          <p:nvPr/>
        </p:nvSpPr>
        <p:spPr>
          <a:xfrm>
            <a:off x="8219246" y="1205758"/>
            <a:ext cx="3852594" cy="4450763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2EC0DE7-C3D3-5C4D-A073-04AEE4860167}"/>
              </a:ext>
            </a:extLst>
          </p:cNvPr>
          <p:cNvSpPr txBox="1"/>
          <p:nvPr/>
        </p:nvSpPr>
        <p:spPr>
          <a:xfrm>
            <a:off x="474186" y="5736809"/>
            <a:ext cx="335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</a:t>
            </a:r>
            <a:r>
              <a:rPr lang="en-US" b="1" i="1" dirty="0">
                <a:solidFill>
                  <a:prstClr val="black"/>
                </a:solidFill>
              </a:rPr>
              <a:t>: </a:t>
            </a:r>
            <a:r>
              <a:rPr lang="en-US" dirty="0">
                <a:solidFill>
                  <a:prstClr val="black"/>
                </a:solidFill>
              </a:rPr>
              <a:t>Trajectory simulation for EDL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9ABEBD3-E2EA-C640-BC62-656E6758F347}"/>
              </a:ext>
            </a:extLst>
          </p:cNvPr>
          <p:cNvSpPr txBox="1"/>
          <p:nvPr/>
        </p:nvSpPr>
        <p:spPr>
          <a:xfrm>
            <a:off x="4150727" y="5735940"/>
            <a:ext cx="4001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US" dirty="0"/>
              <a:t>Material characterization for additive manufacturing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D9EB535-AF84-6B45-AA4F-D6F06BE7D98D}"/>
              </a:ext>
            </a:extLst>
          </p:cNvPr>
          <p:cNvSpPr txBox="1"/>
          <p:nvPr/>
        </p:nvSpPr>
        <p:spPr>
          <a:xfrm>
            <a:off x="8365275" y="5737534"/>
            <a:ext cx="375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Application:</a:t>
            </a:r>
            <a:r>
              <a:rPr lang="en-US" dirty="0">
                <a:solidFill>
                  <a:prstClr val="black"/>
                </a:solidFill>
              </a:rPr>
              <a:t> Spacesuit reliability analysis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15FD3F3-7723-E647-8812-CD9F85929888}"/>
              </a:ext>
            </a:extLst>
          </p:cNvPr>
          <p:cNvSpPr/>
          <p:nvPr/>
        </p:nvSpPr>
        <p:spPr>
          <a:xfrm>
            <a:off x="4188342" y="1145343"/>
            <a:ext cx="7996136" cy="5290458"/>
          </a:xfrm>
          <a:prstGeom prst="rect">
            <a:avLst/>
          </a:prstGeom>
          <a:solidFill>
            <a:schemeClr val="bg1">
              <a:alpha val="760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ECA5B8D4-EFE8-274D-A88D-789992FE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30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dirty="0"/>
              <a:t>Combining Physics &amp; Machine Learning (ML)</a:t>
            </a:r>
          </a:p>
        </p:txBody>
      </p:sp>
    </p:spTree>
    <p:extLst>
      <p:ext uri="{BB962C8B-B14F-4D97-AF65-F5344CB8AC3E}">
        <p14:creationId xmlns:p14="http://schemas.microsoft.com/office/powerpoint/2010/main" val="3009435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adept-rear.jpeg">
            <a:extLst>
              <a:ext uri="{FF2B5EF4-FFF2-40B4-BE49-F238E27FC236}">
                <a16:creationId xmlns:a16="http://schemas.microsoft.com/office/drawing/2014/main" id="{37C708DB-718C-B548-AABD-E7E01EB23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74" b="98737" l="9800" r="986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715"/>
          <a:stretch/>
        </p:blipFill>
        <p:spPr>
          <a:xfrm>
            <a:off x="5451304" y="4865490"/>
            <a:ext cx="1066970" cy="1213434"/>
          </a:xfrm>
          <a:prstGeom prst="rect">
            <a:avLst/>
          </a:prstGeom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E9B80B83-196F-9443-94EE-57CBB08DDB63}"/>
              </a:ext>
            </a:extLst>
          </p:cNvPr>
          <p:cNvSpPr txBox="1">
            <a:spLocks/>
          </p:cNvSpPr>
          <p:nvPr/>
        </p:nvSpPr>
        <p:spPr>
          <a:xfrm>
            <a:off x="724396" y="1147933"/>
            <a:ext cx="8357453" cy="28693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Motivation</a:t>
            </a:r>
            <a:r>
              <a:rPr lang="en-US" dirty="0"/>
              <a:t>: high-precision guidance software for EDL</a:t>
            </a:r>
          </a:p>
          <a:p>
            <a:r>
              <a:rPr lang="en-US" b="1" dirty="0"/>
              <a:t>Challenge</a:t>
            </a:r>
            <a:r>
              <a:rPr lang="en-US" dirty="0"/>
              <a:t>: enabling fast &amp; accurate uncertainty propagation</a:t>
            </a:r>
          </a:p>
          <a:p>
            <a:pPr lvl="1"/>
            <a:r>
              <a:rPr lang="en-US" dirty="0"/>
              <a:t>Using high-fidelity (Hi-Fi) trajectory simulations can be too slow</a:t>
            </a:r>
          </a:p>
          <a:p>
            <a:pPr lvl="1"/>
            <a:r>
              <a:rPr lang="en-US" dirty="0"/>
              <a:t>Using low-fidelity (Lo-Fi) surrogate models lead to biased estimators</a:t>
            </a:r>
          </a:p>
          <a:p>
            <a:r>
              <a:rPr lang="en-US" b="1" dirty="0"/>
              <a:t>Approach</a:t>
            </a:r>
            <a:r>
              <a:rPr lang="en-US" dirty="0"/>
              <a:t>: Combine predictions from a Hi-Fi model with Lo-Fi model(s) using multi-model MC to estimate trajectory state statistics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73910-55ED-7849-A4C8-DD31B464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Multi-Model Monte Carlo (MC) for Trajectory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75EB-DCC6-A64E-9B76-4BF95862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17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9D350A-BB76-114F-8841-D80CE15A2A4F}"/>
              </a:ext>
            </a:extLst>
          </p:cNvPr>
          <p:cNvGrpSpPr/>
          <p:nvPr/>
        </p:nvGrpSpPr>
        <p:grpSpPr>
          <a:xfrm>
            <a:off x="1815881" y="4759971"/>
            <a:ext cx="868212" cy="629177"/>
            <a:chOff x="4652836" y="977769"/>
            <a:chExt cx="868212" cy="62917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00F9865-45C2-6643-A14E-D98520BBC83A}"/>
                </a:ext>
              </a:extLst>
            </p:cNvPr>
            <p:cNvGrpSpPr/>
            <p:nvPr/>
          </p:nvGrpSpPr>
          <p:grpSpPr>
            <a:xfrm>
              <a:off x="4844078" y="1001373"/>
              <a:ext cx="452702" cy="386390"/>
              <a:chOff x="7772400" y="1692876"/>
              <a:chExt cx="722377" cy="616618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9786D1CA-4575-334E-A118-FF5673429749}"/>
                  </a:ext>
                </a:extLst>
              </p:cNvPr>
              <p:cNvGrpSpPr/>
              <p:nvPr/>
            </p:nvGrpSpPr>
            <p:grpSpPr>
              <a:xfrm>
                <a:off x="7785966" y="1692876"/>
                <a:ext cx="708811" cy="616618"/>
                <a:chOff x="7785966" y="1692876"/>
                <a:chExt cx="708811" cy="616618"/>
              </a:xfrm>
            </p:grpSpPr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67DCD5FC-C01E-6947-AFF9-AD3160241D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92666" y="1692876"/>
                  <a:ext cx="3763" cy="61661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249598EC-4705-2148-9CBC-A1B840ADB8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785966" y="2302804"/>
                  <a:ext cx="708811" cy="29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94850E2-0EB7-344E-8BF2-3297A73DF3D5}"/>
                  </a:ext>
                </a:extLst>
              </p:cNvPr>
              <p:cNvSpPr/>
              <p:nvPr/>
            </p:nvSpPr>
            <p:spPr>
              <a:xfrm>
                <a:off x="7772400" y="1791877"/>
                <a:ext cx="630196" cy="494123"/>
              </a:xfrm>
              <a:custGeom>
                <a:avLst/>
                <a:gdLst>
                  <a:gd name="connsiteX0" fmla="*/ 0 w 630195"/>
                  <a:gd name="connsiteY0" fmla="*/ 494122 h 494122"/>
                  <a:gd name="connsiteX1" fmla="*/ 135924 w 630195"/>
                  <a:gd name="connsiteY1" fmla="*/ 395268 h 494122"/>
                  <a:gd name="connsiteX2" fmla="*/ 296562 w 630195"/>
                  <a:gd name="connsiteY2" fmla="*/ 12208 h 494122"/>
                  <a:gd name="connsiteX3" fmla="*/ 432486 w 630195"/>
                  <a:gd name="connsiteY3" fmla="*/ 123419 h 494122"/>
                  <a:gd name="connsiteX4" fmla="*/ 506627 w 630195"/>
                  <a:gd name="connsiteY4" fmla="*/ 407625 h 494122"/>
                  <a:gd name="connsiteX5" fmla="*/ 630195 w 630195"/>
                  <a:gd name="connsiteY5" fmla="*/ 481765 h 494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195" h="494122">
                    <a:moveTo>
                      <a:pt x="0" y="494122"/>
                    </a:moveTo>
                    <a:cubicBezTo>
                      <a:pt x="43248" y="484854"/>
                      <a:pt x="86497" y="475587"/>
                      <a:pt x="135924" y="395268"/>
                    </a:cubicBezTo>
                    <a:cubicBezTo>
                      <a:pt x="185351" y="314949"/>
                      <a:pt x="247135" y="57516"/>
                      <a:pt x="296562" y="12208"/>
                    </a:cubicBezTo>
                    <a:cubicBezTo>
                      <a:pt x="345989" y="-33100"/>
                      <a:pt x="397475" y="57516"/>
                      <a:pt x="432486" y="123419"/>
                    </a:cubicBezTo>
                    <a:cubicBezTo>
                      <a:pt x="467497" y="189322"/>
                      <a:pt x="473676" y="347901"/>
                      <a:pt x="506627" y="407625"/>
                    </a:cubicBezTo>
                    <a:cubicBezTo>
                      <a:pt x="539579" y="467349"/>
                      <a:pt x="584887" y="474557"/>
                      <a:pt x="630195" y="481765"/>
                    </a:cubicBezTo>
                  </a:path>
                </a:pathLst>
              </a:custGeom>
              <a:pattFill prst="wdUpDiag">
                <a:fgClr>
                  <a:schemeClr val="accent6">
                    <a:lumMod val="40000"/>
                    <a:lumOff val="60000"/>
                  </a:schemeClr>
                </a:fgClr>
                <a:bgClr>
                  <a:schemeClr val="bg1"/>
                </a:bgClr>
              </a:pattFill>
              <a:ln>
                <a:solidFill>
                  <a:srgbClr val="018E4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E2A82209-95CF-F544-9690-33E26D67B6CA}"/>
                </a:ext>
              </a:extLst>
            </p:cNvPr>
            <p:cNvSpPr txBox="1"/>
            <p:nvPr/>
          </p:nvSpPr>
          <p:spPr>
            <a:xfrm>
              <a:off x="4653903" y="1376114"/>
              <a:ext cx="8671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900" dirty="0"/>
                <a:t>Atmosphere</a:t>
              </a:r>
            </a:p>
          </p:txBody>
        </p:sp>
        <p:sp>
          <p:nvSpPr>
            <p:cNvPr id="33" name="TextBox 41">
              <a:extLst>
                <a:ext uri="{FF2B5EF4-FFF2-40B4-BE49-F238E27FC236}">
                  <a16:creationId xmlns:a16="http://schemas.microsoft.com/office/drawing/2014/main" id="{F083DA6C-632D-7F45-B6D8-2A7B5CF1C57C}"/>
                </a:ext>
              </a:extLst>
            </p:cNvPr>
            <p:cNvSpPr txBox="1"/>
            <p:nvPr/>
          </p:nvSpPr>
          <p:spPr>
            <a:xfrm rot="16200000">
              <a:off x="4515618" y="1114987"/>
              <a:ext cx="5052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800"/>
                <a:t> </a:t>
              </a:r>
              <a:r>
                <a:rPr lang="en-US" sz="900"/>
                <a:t>Prob</a:t>
              </a:r>
              <a:r>
                <a:rPr lang="en-US" sz="800"/>
                <a:t>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1F95E-E66E-8744-BFB4-C9D61F7B1CE5}"/>
              </a:ext>
            </a:extLst>
          </p:cNvPr>
          <p:cNvGrpSpPr/>
          <p:nvPr/>
        </p:nvGrpSpPr>
        <p:grpSpPr>
          <a:xfrm>
            <a:off x="1057049" y="5097665"/>
            <a:ext cx="923658" cy="620890"/>
            <a:chOff x="4524121" y="1564912"/>
            <a:chExt cx="923658" cy="62089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F3A437D-61F3-A14D-9334-95F233AB5940}"/>
                </a:ext>
              </a:extLst>
            </p:cNvPr>
            <p:cNvGrpSpPr/>
            <p:nvPr/>
          </p:nvGrpSpPr>
          <p:grpSpPr>
            <a:xfrm>
              <a:off x="4828231" y="1564912"/>
              <a:ext cx="446350" cy="396718"/>
              <a:chOff x="8013826" y="4641156"/>
              <a:chExt cx="712240" cy="6331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836001C-D5A2-C244-B6F8-5D9D29338071}"/>
                  </a:ext>
                </a:extLst>
              </p:cNvPr>
              <p:cNvGrpSpPr/>
              <p:nvPr/>
            </p:nvGrpSpPr>
            <p:grpSpPr>
              <a:xfrm>
                <a:off x="8013826" y="4641156"/>
                <a:ext cx="712240" cy="633100"/>
                <a:chOff x="8013826" y="4641156"/>
                <a:chExt cx="712240" cy="633100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9EFB4EA-D990-714F-BC15-7AB484065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13826" y="4641156"/>
                  <a:ext cx="3763" cy="6166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B1942D96-270A-5F44-84DF-305C02BD9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17255" y="5271356"/>
                  <a:ext cx="708811" cy="29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5FC6A7A-3EEC-F841-A8C4-E67B6974BEA9}"/>
                  </a:ext>
                </a:extLst>
              </p:cNvPr>
              <p:cNvSpPr/>
              <p:nvPr/>
            </p:nvSpPr>
            <p:spPr>
              <a:xfrm>
                <a:off x="8042338" y="4767226"/>
                <a:ext cx="609745" cy="475293"/>
              </a:xfrm>
              <a:custGeom>
                <a:avLst/>
                <a:gdLst>
                  <a:gd name="connsiteX0" fmla="*/ 0 w 556054"/>
                  <a:gd name="connsiteY0" fmla="*/ 475293 h 475293"/>
                  <a:gd name="connsiteX1" fmla="*/ 61784 w 556054"/>
                  <a:gd name="connsiteY1" fmla="*/ 154018 h 475293"/>
                  <a:gd name="connsiteX2" fmla="*/ 86497 w 556054"/>
                  <a:gd name="connsiteY2" fmla="*/ 30450 h 475293"/>
                  <a:gd name="connsiteX3" fmla="*/ 148281 w 556054"/>
                  <a:gd name="connsiteY3" fmla="*/ 5737 h 475293"/>
                  <a:gd name="connsiteX4" fmla="*/ 222421 w 556054"/>
                  <a:gd name="connsiteY4" fmla="*/ 116947 h 475293"/>
                  <a:gd name="connsiteX5" fmla="*/ 259492 w 556054"/>
                  <a:gd name="connsiteY5" fmla="*/ 327012 h 475293"/>
                  <a:gd name="connsiteX6" fmla="*/ 556054 w 556054"/>
                  <a:gd name="connsiteY6" fmla="*/ 475293 h 47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6054" h="475293">
                    <a:moveTo>
                      <a:pt x="0" y="475293"/>
                    </a:moveTo>
                    <a:cubicBezTo>
                      <a:pt x="23684" y="351725"/>
                      <a:pt x="47368" y="228158"/>
                      <a:pt x="61784" y="154018"/>
                    </a:cubicBezTo>
                    <a:cubicBezTo>
                      <a:pt x="76200" y="79878"/>
                      <a:pt x="72081" y="55163"/>
                      <a:pt x="86497" y="30450"/>
                    </a:cubicBezTo>
                    <a:cubicBezTo>
                      <a:pt x="100913" y="5736"/>
                      <a:pt x="125627" y="-8679"/>
                      <a:pt x="148281" y="5737"/>
                    </a:cubicBezTo>
                    <a:cubicBezTo>
                      <a:pt x="170935" y="20153"/>
                      <a:pt x="203886" y="63401"/>
                      <a:pt x="222421" y="116947"/>
                    </a:cubicBezTo>
                    <a:cubicBezTo>
                      <a:pt x="240956" y="170493"/>
                      <a:pt x="203887" y="267288"/>
                      <a:pt x="259492" y="327012"/>
                    </a:cubicBezTo>
                    <a:cubicBezTo>
                      <a:pt x="315097" y="386736"/>
                      <a:pt x="435575" y="431014"/>
                      <a:pt x="556054" y="475293"/>
                    </a:cubicBezTo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rgbClr val="018E4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5" name="TextBox 40">
              <a:extLst>
                <a:ext uri="{FF2B5EF4-FFF2-40B4-BE49-F238E27FC236}">
                  <a16:creationId xmlns:a16="http://schemas.microsoft.com/office/drawing/2014/main" id="{F3FC7C27-00A8-9147-BB94-7F47177AC501}"/>
                </a:ext>
              </a:extLst>
            </p:cNvPr>
            <p:cNvSpPr txBox="1"/>
            <p:nvPr/>
          </p:nvSpPr>
          <p:spPr>
            <a:xfrm>
              <a:off x="4524121" y="1954970"/>
              <a:ext cx="9236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/>
                <a:t>Aerodynamics</a:t>
              </a:r>
            </a:p>
          </p:txBody>
        </p:sp>
        <p:sp>
          <p:nvSpPr>
            <p:cNvPr id="26" name="TextBox 50">
              <a:extLst>
                <a:ext uri="{FF2B5EF4-FFF2-40B4-BE49-F238E27FC236}">
                  <a16:creationId xmlns:a16="http://schemas.microsoft.com/office/drawing/2014/main" id="{4ADC2DA0-06EE-0646-B9BB-45482BABF04D}"/>
                </a:ext>
              </a:extLst>
            </p:cNvPr>
            <p:cNvSpPr txBox="1"/>
            <p:nvPr/>
          </p:nvSpPr>
          <p:spPr>
            <a:xfrm rot="16200000">
              <a:off x="4511050" y="1699591"/>
              <a:ext cx="4475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900"/>
                <a:t>Prob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550DBD-A2BA-BD44-AB81-66193764B3FF}"/>
              </a:ext>
            </a:extLst>
          </p:cNvPr>
          <p:cNvGrpSpPr/>
          <p:nvPr/>
        </p:nvGrpSpPr>
        <p:grpSpPr>
          <a:xfrm>
            <a:off x="1814776" y="5571375"/>
            <a:ext cx="790843" cy="744425"/>
            <a:chOff x="4600194" y="2273000"/>
            <a:chExt cx="790843" cy="7444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CB9C5D-A7B4-E64D-B850-8295F054BCBB}"/>
                </a:ext>
              </a:extLst>
            </p:cNvPr>
            <p:cNvGrpSpPr/>
            <p:nvPr/>
          </p:nvGrpSpPr>
          <p:grpSpPr>
            <a:xfrm>
              <a:off x="4809569" y="2273000"/>
              <a:ext cx="444203" cy="396715"/>
              <a:chOff x="7669764" y="1692876"/>
              <a:chExt cx="708811" cy="63309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F6D0CD8-3743-214E-870D-6B8C109F61BE}"/>
                  </a:ext>
                </a:extLst>
              </p:cNvPr>
              <p:cNvGrpSpPr/>
              <p:nvPr/>
            </p:nvGrpSpPr>
            <p:grpSpPr>
              <a:xfrm>
                <a:off x="7669764" y="1692876"/>
                <a:ext cx="708811" cy="633094"/>
                <a:chOff x="7669764" y="1692876"/>
                <a:chExt cx="708811" cy="633094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DE04E18-2283-9041-B4F4-1E74869F3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681205" y="1692876"/>
                  <a:ext cx="3763" cy="616619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0272A1ED-CCF5-A24C-885B-1CA4793CF6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69764" y="2323070"/>
                  <a:ext cx="708811" cy="29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A78C5FD-432B-B84E-9253-BECAEFA07D8F}"/>
                  </a:ext>
                </a:extLst>
              </p:cNvPr>
              <p:cNvSpPr/>
              <p:nvPr/>
            </p:nvSpPr>
            <p:spPr>
              <a:xfrm>
                <a:off x="7777850" y="1763540"/>
                <a:ext cx="382318" cy="552863"/>
              </a:xfrm>
              <a:custGeom>
                <a:avLst/>
                <a:gdLst>
                  <a:gd name="connsiteX0" fmla="*/ 0 w 630195"/>
                  <a:gd name="connsiteY0" fmla="*/ 494122 h 494122"/>
                  <a:gd name="connsiteX1" fmla="*/ 135924 w 630195"/>
                  <a:gd name="connsiteY1" fmla="*/ 395268 h 494122"/>
                  <a:gd name="connsiteX2" fmla="*/ 296562 w 630195"/>
                  <a:gd name="connsiteY2" fmla="*/ 12208 h 494122"/>
                  <a:gd name="connsiteX3" fmla="*/ 432486 w 630195"/>
                  <a:gd name="connsiteY3" fmla="*/ 123419 h 494122"/>
                  <a:gd name="connsiteX4" fmla="*/ 506627 w 630195"/>
                  <a:gd name="connsiteY4" fmla="*/ 407625 h 494122"/>
                  <a:gd name="connsiteX5" fmla="*/ 630195 w 630195"/>
                  <a:gd name="connsiteY5" fmla="*/ 481765 h 494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0195" h="494122">
                    <a:moveTo>
                      <a:pt x="0" y="494122"/>
                    </a:moveTo>
                    <a:cubicBezTo>
                      <a:pt x="43248" y="484854"/>
                      <a:pt x="86497" y="475587"/>
                      <a:pt x="135924" y="395268"/>
                    </a:cubicBezTo>
                    <a:cubicBezTo>
                      <a:pt x="185351" y="314949"/>
                      <a:pt x="247135" y="57516"/>
                      <a:pt x="296562" y="12208"/>
                    </a:cubicBezTo>
                    <a:cubicBezTo>
                      <a:pt x="345989" y="-33100"/>
                      <a:pt x="397475" y="57516"/>
                      <a:pt x="432486" y="123419"/>
                    </a:cubicBezTo>
                    <a:cubicBezTo>
                      <a:pt x="467497" y="189322"/>
                      <a:pt x="473676" y="347901"/>
                      <a:pt x="506627" y="407625"/>
                    </a:cubicBezTo>
                    <a:cubicBezTo>
                      <a:pt x="539579" y="467349"/>
                      <a:pt x="584887" y="474557"/>
                      <a:pt x="630195" y="481765"/>
                    </a:cubicBezTo>
                  </a:path>
                </a:pathLst>
              </a:custGeom>
              <a:pattFill prst="ltDnDiag">
                <a:fgClr>
                  <a:schemeClr val="accent6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n>
                <a:solidFill>
                  <a:srgbClr val="018E4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18" name="TextBox 51">
              <a:extLst>
                <a:ext uri="{FF2B5EF4-FFF2-40B4-BE49-F238E27FC236}">
                  <a16:creationId xmlns:a16="http://schemas.microsoft.com/office/drawing/2014/main" id="{07F8DBA6-6A3B-BC45-977F-39AD23A20054}"/>
                </a:ext>
              </a:extLst>
            </p:cNvPr>
            <p:cNvSpPr txBox="1"/>
            <p:nvPr/>
          </p:nvSpPr>
          <p:spPr>
            <a:xfrm rot="16200000">
              <a:off x="4491831" y="2398733"/>
              <a:ext cx="4475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900"/>
                <a:t>Prob</a:t>
              </a:r>
            </a:p>
          </p:txBody>
        </p:sp>
        <p:sp>
          <p:nvSpPr>
            <p:cNvPr id="19" name="TextBox 52">
              <a:extLst>
                <a:ext uri="{FF2B5EF4-FFF2-40B4-BE49-F238E27FC236}">
                  <a16:creationId xmlns:a16="http://schemas.microsoft.com/office/drawing/2014/main" id="{9D4D91BF-18E7-8A4B-B15B-DBFF881DF361}"/>
                </a:ext>
              </a:extLst>
            </p:cNvPr>
            <p:cNvSpPr txBox="1"/>
            <p:nvPr/>
          </p:nvSpPr>
          <p:spPr>
            <a:xfrm>
              <a:off x="4604459" y="2648093"/>
              <a:ext cx="786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/>
                <a:t>Mass Properties</a:t>
              </a:r>
            </a:p>
          </p:txBody>
        </p:sp>
      </p:grp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13BCE6E-A0E5-4949-A30C-DC1754D4053E}"/>
              </a:ext>
            </a:extLst>
          </p:cNvPr>
          <p:cNvSpPr/>
          <p:nvPr/>
        </p:nvSpPr>
        <p:spPr>
          <a:xfrm>
            <a:off x="2537731" y="4685533"/>
            <a:ext cx="240040" cy="1635706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F2BD24-8CE4-9646-AD28-614622028E8D}"/>
              </a:ext>
            </a:extLst>
          </p:cNvPr>
          <p:cNvSpPr txBox="1"/>
          <p:nvPr/>
        </p:nvSpPr>
        <p:spPr>
          <a:xfrm>
            <a:off x="965668" y="4106030"/>
            <a:ext cx="2181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Trajectory Simulation Uncertainties</a:t>
            </a:r>
            <a:endParaRPr lang="en-US" sz="1600" b="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FCB40E-96A1-214C-86E4-16D103AA88FB}"/>
              </a:ext>
            </a:extLst>
          </p:cNvPr>
          <p:cNvGrpSpPr/>
          <p:nvPr/>
        </p:nvGrpSpPr>
        <p:grpSpPr>
          <a:xfrm>
            <a:off x="3488518" y="4932993"/>
            <a:ext cx="1333354" cy="483048"/>
            <a:chOff x="5286268" y="4842866"/>
            <a:chExt cx="1333354" cy="48304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1F1D23A-63D7-CC4C-BB64-BD882849A0A6}"/>
                </a:ext>
              </a:extLst>
            </p:cNvPr>
            <p:cNvSpPr/>
            <p:nvPr/>
          </p:nvSpPr>
          <p:spPr>
            <a:xfrm>
              <a:off x="5294211" y="4842866"/>
              <a:ext cx="1303777" cy="483048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3810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A85F28-F893-514D-8AA6-EF8120CD803C}"/>
                </a:ext>
              </a:extLst>
            </p:cNvPr>
            <p:cNvSpPr txBox="1"/>
            <p:nvPr/>
          </p:nvSpPr>
          <p:spPr>
            <a:xfrm>
              <a:off x="5286268" y="4910160"/>
              <a:ext cx="13333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>
                  <a:latin typeface="+mn-lt"/>
                </a:rPr>
                <a:t>Hi-Fi Model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11C3DF-DCAC-DF4D-8DB2-65ABEFC2BB4F}"/>
              </a:ext>
            </a:extLst>
          </p:cNvPr>
          <p:cNvGrpSpPr/>
          <p:nvPr/>
        </p:nvGrpSpPr>
        <p:grpSpPr>
          <a:xfrm>
            <a:off x="8818225" y="4130443"/>
            <a:ext cx="2122349" cy="2517852"/>
            <a:chOff x="7935009" y="4196505"/>
            <a:chExt cx="2122349" cy="251785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BB0884C-C53C-CF46-9F88-99D54B328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5009" y="4652142"/>
              <a:ext cx="2122349" cy="206221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C7833B-217E-C345-BD2C-26686F790998}"/>
                </a:ext>
              </a:extLst>
            </p:cNvPr>
            <p:cNvSpPr txBox="1"/>
            <p:nvPr/>
          </p:nvSpPr>
          <p:spPr>
            <a:xfrm>
              <a:off x="8182277" y="4196505"/>
              <a:ext cx="15724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0" dirty="0">
                  <a:latin typeface="+mn-lt"/>
                </a:rPr>
                <a:t>Predicted landing location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1165D1-D2AD-8841-AB6F-86D01CCB5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98722" y="5119232"/>
              <a:ext cx="356892" cy="317237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D2BDE0D-6F83-4548-9F10-B38BCF2D4CE8}"/>
              </a:ext>
            </a:extLst>
          </p:cNvPr>
          <p:cNvGrpSpPr/>
          <p:nvPr/>
        </p:nvGrpSpPr>
        <p:grpSpPr>
          <a:xfrm>
            <a:off x="3644243" y="5720057"/>
            <a:ext cx="1360926" cy="523220"/>
            <a:chOff x="5298714" y="4180812"/>
            <a:chExt cx="1360926" cy="52322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11A593-6414-ED46-9148-53B81E780C05}"/>
                </a:ext>
              </a:extLst>
            </p:cNvPr>
            <p:cNvSpPr/>
            <p:nvPr/>
          </p:nvSpPr>
          <p:spPr>
            <a:xfrm>
              <a:off x="5298714" y="4210981"/>
              <a:ext cx="1319923" cy="491689"/>
            </a:xfrm>
            <a:prstGeom prst="rect">
              <a:avLst/>
            </a:prstGeom>
            <a:solidFill>
              <a:srgbClr val="F2DCDB"/>
            </a:solidFill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DC4948-2E9F-0D41-BDEC-562A293202A8}"/>
                </a:ext>
              </a:extLst>
            </p:cNvPr>
            <p:cNvSpPr txBox="1"/>
            <p:nvPr/>
          </p:nvSpPr>
          <p:spPr>
            <a:xfrm>
              <a:off x="5316398" y="4180812"/>
              <a:ext cx="1343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Low-Fidelity (Lo-Fi) Model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4DF8AA-955E-B44F-9590-05EB3B274AB3}"/>
              </a:ext>
            </a:extLst>
          </p:cNvPr>
          <p:cNvGrpSpPr/>
          <p:nvPr/>
        </p:nvGrpSpPr>
        <p:grpSpPr>
          <a:xfrm rot="21374080">
            <a:off x="6266065" y="4818773"/>
            <a:ext cx="3154356" cy="797826"/>
            <a:chOff x="3874952" y="4622085"/>
            <a:chExt cx="4622800" cy="1043739"/>
          </a:xfrm>
        </p:grpSpPr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B2D98CB-328C-8B45-9A13-F1900D23DFD7}"/>
                </a:ext>
              </a:extLst>
            </p:cNvPr>
            <p:cNvSpPr/>
            <p:nvPr/>
          </p:nvSpPr>
          <p:spPr>
            <a:xfrm>
              <a:off x="4151878" y="4738961"/>
              <a:ext cx="3810000" cy="899742"/>
            </a:xfrm>
            <a:custGeom>
              <a:avLst/>
              <a:gdLst>
                <a:gd name="connsiteX0" fmla="*/ 0 w 3810000"/>
                <a:gd name="connsiteY0" fmla="*/ 355600 h 584200"/>
                <a:gd name="connsiteX1" fmla="*/ 1295400 w 3810000"/>
                <a:gd name="connsiteY1" fmla="*/ 0 h 584200"/>
                <a:gd name="connsiteX2" fmla="*/ 2184400 w 3810000"/>
                <a:gd name="connsiteY2" fmla="*/ 127000 h 584200"/>
                <a:gd name="connsiteX3" fmla="*/ 2844800 w 3810000"/>
                <a:gd name="connsiteY3" fmla="*/ 584200 h 584200"/>
                <a:gd name="connsiteX4" fmla="*/ 3810000 w 3810000"/>
                <a:gd name="connsiteY4" fmla="*/ 3429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584200">
                  <a:moveTo>
                    <a:pt x="0" y="355600"/>
                  </a:moveTo>
                  <a:lnTo>
                    <a:pt x="1295400" y="0"/>
                  </a:lnTo>
                  <a:lnTo>
                    <a:pt x="2184400" y="127000"/>
                  </a:lnTo>
                  <a:lnTo>
                    <a:pt x="2844800" y="584200"/>
                  </a:lnTo>
                  <a:lnTo>
                    <a:pt x="3810000" y="3429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0BF6CF7-9871-F549-B3BF-AA441F313910}"/>
                </a:ext>
              </a:extLst>
            </p:cNvPr>
            <p:cNvSpPr/>
            <p:nvPr/>
          </p:nvSpPr>
          <p:spPr>
            <a:xfrm>
              <a:off x="3900352" y="4667507"/>
              <a:ext cx="4127500" cy="790820"/>
            </a:xfrm>
            <a:custGeom>
              <a:avLst/>
              <a:gdLst>
                <a:gd name="connsiteX0" fmla="*/ 0 w 4127500"/>
                <a:gd name="connsiteY0" fmla="*/ 571500 h 571500"/>
                <a:gd name="connsiteX1" fmla="*/ 965200 w 4127500"/>
                <a:gd name="connsiteY1" fmla="*/ 127000 h 571500"/>
                <a:gd name="connsiteX2" fmla="*/ 2044700 w 4127500"/>
                <a:gd name="connsiteY2" fmla="*/ 330200 h 571500"/>
                <a:gd name="connsiteX3" fmla="*/ 2946400 w 4127500"/>
                <a:gd name="connsiteY3" fmla="*/ 0 h 571500"/>
                <a:gd name="connsiteX4" fmla="*/ 4127500 w 4127500"/>
                <a:gd name="connsiteY4" fmla="*/ 2413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500" h="571500">
                  <a:moveTo>
                    <a:pt x="0" y="571500"/>
                  </a:moveTo>
                  <a:lnTo>
                    <a:pt x="965200" y="127000"/>
                  </a:lnTo>
                  <a:lnTo>
                    <a:pt x="2044700" y="330200"/>
                  </a:lnTo>
                  <a:lnTo>
                    <a:pt x="2946400" y="0"/>
                  </a:lnTo>
                  <a:lnTo>
                    <a:pt x="4127500" y="2413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34932FD-7A92-B04F-BDA3-5E88DCEA51C0}"/>
                </a:ext>
              </a:extLst>
            </p:cNvPr>
            <p:cNvSpPr/>
            <p:nvPr/>
          </p:nvSpPr>
          <p:spPr>
            <a:xfrm>
              <a:off x="3976552" y="5242428"/>
              <a:ext cx="4445000" cy="391902"/>
            </a:xfrm>
            <a:custGeom>
              <a:avLst/>
              <a:gdLst>
                <a:gd name="connsiteX0" fmla="*/ 0 w 4076700"/>
                <a:gd name="connsiteY0" fmla="*/ 609600 h 609600"/>
                <a:gd name="connsiteX1" fmla="*/ 927100 w 4076700"/>
                <a:gd name="connsiteY1" fmla="*/ 0 h 609600"/>
                <a:gd name="connsiteX2" fmla="*/ 1943100 w 4076700"/>
                <a:gd name="connsiteY2" fmla="*/ 495300 h 609600"/>
                <a:gd name="connsiteX3" fmla="*/ 3009900 w 4076700"/>
                <a:gd name="connsiteY3" fmla="*/ 139700 h 609600"/>
                <a:gd name="connsiteX4" fmla="*/ 4076700 w 4076700"/>
                <a:gd name="connsiteY4" fmla="*/ 101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6700" h="609600">
                  <a:moveTo>
                    <a:pt x="0" y="609600"/>
                  </a:moveTo>
                  <a:lnTo>
                    <a:pt x="927100" y="0"/>
                  </a:lnTo>
                  <a:lnTo>
                    <a:pt x="1943100" y="495300"/>
                  </a:lnTo>
                  <a:lnTo>
                    <a:pt x="3009900" y="139700"/>
                  </a:lnTo>
                  <a:lnTo>
                    <a:pt x="4076700" y="1016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CFDB6F5-22C5-584F-B89C-2712CD3C5C8E}"/>
                </a:ext>
              </a:extLst>
            </p:cNvPr>
            <p:cNvSpPr/>
            <p:nvPr/>
          </p:nvSpPr>
          <p:spPr>
            <a:xfrm>
              <a:off x="3874952" y="4721727"/>
              <a:ext cx="4432300" cy="859549"/>
            </a:xfrm>
            <a:custGeom>
              <a:avLst/>
              <a:gdLst>
                <a:gd name="connsiteX0" fmla="*/ 0 w 4330700"/>
                <a:gd name="connsiteY0" fmla="*/ 330200 h 977900"/>
                <a:gd name="connsiteX1" fmla="*/ 876300 w 4330700"/>
                <a:gd name="connsiteY1" fmla="*/ 977900 h 977900"/>
                <a:gd name="connsiteX2" fmla="*/ 1752600 w 4330700"/>
                <a:gd name="connsiteY2" fmla="*/ 965200 h 977900"/>
                <a:gd name="connsiteX3" fmla="*/ 2654300 w 4330700"/>
                <a:gd name="connsiteY3" fmla="*/ 0 h 977900"/>
                <a:gd name="connsiteX4" fmla="*/ 4330700 w 4330700"/>
                <a:gd name="connsiteY4" fmla="*/ 215900 h 97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700" h="977900">
                  <a:moveTo>
                    <a:pt x="0" y="330200"/>
                  </a:moveTo>
                  <a:lnTo>
                    <a:pt x="876300" y="977900"/>
                  </a:lnTo>
                  <a:lnTo>
                    <a:pt x="1752600" y="965200"/>
                  </a:lnTo>
                  <a:lnTo>
                    <a:pt x="2654300" y="0"/>
                  </a:lnTo>
                  <a:lnTo>
                    <a:pt x="4330700" y="2159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2A5A30B-E4B8-4B47-ADE3-A0BCB5E126FD}"/>
                </a:ext>
              </a:extLst>
            </p:cNvPr>
            <p:cNvSpPr/>
            <p:nvPr/>
          </p:nvSpPr>
          <p:spPr>
            <a:xfrm>
              <a:off x="4040052" y="4622085"/>
              <a:ext cx="3810000" cy="899742"/>
            </a:xfrm>
            <a:custGeom>
              <a:avLst/>
              <a:gdLst>
                <a:gd name="connsiteX0" fmla="*/ 0 w 3810000"/>
                <a:gd name="connsiteY0" fmla="*/ 355600 h 584200"/>
                <a:gd name="connsiteX1" fmla="*/ 1295400 w 3810000"/>
                <a:gd name="connsiteY1" fmla="*/ 0 h 584200"/>
                <a:gd name="connsiteX2" fmla="*/ 2184400 w 3810000"/>
                <a:gd name="connsiteY2" fmla="*/ 127000 h 584200"/>
                <a:gd name="connsiteX3" fmla="*/ 2844800 w 3810000"/>
                <a:gd name="connsiteY3" fmla="*/ 584200 h 584200"/>
                <a:gd name="connsiteX4" fmla="*/ 3810000 w 3810000"/>
                <a:gd name="connsiteY4" fmla="*/ 3429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584200">
                  <a:moveTo>
                    <a:pt x="0" y="355600"/>
                  </a:moveTo>
                  <a:lnTo>
                    <a:pt x="1295400" y="0"/>
                  </a:lnTo>
                  <a:lnTo>
                    <a:pt x="2184400" y="127000"/>
                  </a:lnTo>
                  <a:lnTo>
                    <a:pt x="2844800" y="584200"/>
                  </a:lnTo>
                  <a:lnTo>
                    <a:pt x="3810000" y="3429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47AA3D9E-ED8E-BE40-8F36-FC1C55279DC3}"/>
                </a:ext>
              </a:extLst>
            </p:cNvPr>
            <p:cNvSpPr/>
            <p:nvPr/>
          </p:nvSpPr>
          <p:spPr>
            <a:xfrm>
              <a:off x="3976552" y="5115428"/>
              <a:ext cx="3759200" cy="550396"/>
            </a:xfrm>
            <a:custGeom>
              <a:avLst/>
              <a:gdLst>
                <a:gd name="connsiteX0" fmla="*/ 0 w 3759200"/>
                <a:gd name="connsiteY0" fmla="*/ 584200 h 635000"/>
                <a:gd name="connsiteX1" fmla="*/ 1155700 w 3759200"/>
                <a:gd name="connsiteY1" fmla="*/ 635000 h 635000"/>
                <a:gd name="connsiteX2" fmla="*/ 2146300 w 3759200"/>
                <a:gd name="connsiteY2" fmla="*/ 0 h 635000"/>
                <a:gd name="connsiteX3" fmla="*/ 3251200 w 3759200"/>
                <a:gd name="connsiteY3" fmla="*/ 508000 h 635000"/>
                <a:gd name="connsiteX4" fmla="*/ 3759200 w 3759200"/>
                <a:gd name="connsiteY4" fmla="*/ 2159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9200" h="635000">
                  <a:moveTo>
                    <a:pt x="0" y="584200"/>
                  </a:moveTo>
                  <a:lnTo>
                    <a:pt x="1155700" y="635000"/>
                  </a:lnTo>
                  <a:lnTo>
                    <a:pt x="2146300" y="0"/>
                  </a:lnTo>
                  <a:lnTo>
                    <a:pt x="3251200" y="508000"/>
                  </a:lnTo>
                  <a:lnTo>
                    <a:pt x="3759200" y="2159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E95FCF3-3193-AF44-B4AB-BBF5D24838CD}"/>
                </a:ext>
              </a:extLst>
            </p:cNvPr>
            <p:cNvSpPr/>
            <p:nvPr/>
          </p:nvSpPr>
          <p:spPr>
            <a:xfrm>
              <a:off x="3879094" y="4850593"/>
              <a:ext cx="4127500" cy="524571"/>
            </a:xfrm>
            <a:custGeom>
              <a:avLst/>
              <a:gdLst>
                <a:gd name="connsiteX0" fmla="*/ 0 w 4127500"/>
                <a:gd name="connsiteY0" fmla="*/ 571500 h 571500"/>
                <a:gd name="connsiteX1" fmla="*/ 965200 w 4127500"/>
                <a:gd name="connsiteY1" fmla="*/ 127000 h 571500"/>
                <a:gd name="connsiteX2" fmla="*/ 2044700 w 4127500"/>
                <a:gd name="connsiteY2" fmla="*/ 330200 h 571500"/>
                <a:gd name="connsiteX3" fmla="*/ 2946400 w 4127500"/>
                <a:gd name="connsiteY3" fmla="*/ 0 h 571500"/>
                <a:gd name="connsiteX4" fmla="*/ 4127500 w 4127500"/>
                <a:gd name="connsiteY4" fmla="*/ 2413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7500" h="571500">
                  <a:moveTo>
                    <a:pt x="0" y="571500"/>
                  </a:moveTo>
                  <a:lnTo>
                    <a:pt x="965200" y="127000"/>
                  </a:lnTo>
                  <a:lnTo>
                    <a:pt x="2044700" y="330200"/>
                  </a:lnTo>
                  <a:lnTo>
                    <a:pt x="2946400" y="0"/>
                  </a:lnTo>
                  <a:lnTo>
                    <a:pt x="4127500" y="2413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FC99F8A-7A91-4E4D-BE19-589A55E5464D}"/>
                </a:ext>
              </a:extLst>
            </p:cNvPr>
            <p:cNvSpPr/>
            <p:nvPr/>
          </p:nvSpPr>
          <p:spPr>
            <a:xfrm>
              <a:off x="4002327" y="4973508"/>
              <a:ext cx="4445000" cy="685800"/>
            </a:xfrm>
            <a:custGeom>
              <a:avLst/>
              <a:gdLst>
                <a:gd name="connsiteX0" fmla="*/ 0 w 4076700"/>
                <a:gd name="connsiteY0" fmla="*/ 609600 h 609600"/>
                <a:gd name="connsiteX1" fmla="*/ 927100 w 4076700"/>
                <a:gd name="connsiteY1" fmla="*/ 0 h 609600"/>
                <a:gd name="connsiteX2" fmla="*/ 1943100 w 4076700"/>
                <a:gd name="connsiteY2" fmla="*/ 495300 h 609600"/>
                <a:gd name="connsiteX3" fmla="*/ 3009900 w 4076700"/>
                <a:gd name="connsiteY3" fmla="*/ 139700 h 609600"/>
                <a:gd name="connsiteX4" fmla="*/ 4076700 w 4076700"/>
                <a:gd name="connsiteY4" fmla="*/ 101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6700" h="609600">
                  <a:moveTo>
                    <a:pt x="0" y="609600"/>
                  </a:moveTo>
                  <a:lnTo>
                    <a:pt x="927100" y="0"/>
                  </a:lnTo>
                  <a:lnTo>
                    <a:pt x="1943100" y="495300"/>
                  </a:lnTo>
                  <a:lnTo>
                    <a:pt x="3009900" y="139700"/>
                  </a:lnTo>
                  <a:lnTo>
                    <a:pt x="4076700" y="1016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80944CE-37AD-3F43-BBD4-79804256D41A}"/>
                </a:ext>
              </a:extLst>
            </p:cNvPr>
            <p:cNvSpPr/>
            <p:nvPr/>
          </p:nvSpPr>
          <p:spPr>
            <a:xfrm>
              <a:off x="3878176" y="4789031"/>
              <a:ext cx="4432300" cy="859796"/>
            </a:xfrm>
            <a:custGeom>
              <a:avLst/>
              <a:gdLst>
                <a:gd name="connsiteX0" fmla="*/ 0 w 4330700"/>
                <a:gd name="connsiteY0" fmla="*/ 330200 h 977900"/>
                <a:gd name="connsiteX1" fmla="*/ 876300 w 4330700"/>
                <a:gd name="connsiteY1" fmla="*/ 977900 h 977900"/>
                <a:gd name="connsiteX2" fmla="*/ 1752600 w 4330700"/>
                <a:gd name="connsiteY2" fmla="*/ 965200 h 977900"/>
                <a:gd name="connsiteX3" fmla="*/ 2654300 w 4330700"/>
                <a:gd name="connsiteY3" fmla="*/ 0 h 977900"/>
                <a:gd name="connsiteX4" fmla="*/ 4330700 w 4330700"/>
                <a:gd name="connsiteY4" fmla="*/ 215900 h 97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0700" h="977900">
                  <a:moveTo>
                    <a:pt x="0" y="330200"/>
                  </a:moveTo>
                  <a:lnTo>
                    <a:pt x="876300" y="977900"/>
                  </a:lnTo>
                  <a:lnTo>
                    <a:pt x="1752600" y="965200"/>
                  </a:lnTo>
                  <a:lnTo>
                    <a:pt x="2654300" y="0"/>
                  </a:lnTo>
                  <a:lnTo>
                    <a:pt x="4330700" y="2159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2EF1D2E-6E9D-6340-ACF2-7C368CC38E24}"/>
                </a:ext>
              </a:extLst>
            </p:cNvPr>
            <p:cNvSpPr/>
            <p:nvPr/>
          </p:nvSpPr>
          <p:spPr>
            <a:xfrm>
              <a:off x="4030577" y="4632700"/>
              <a:ext cx="4127500" cy="987863"/>
            </a:xfrm>
            <a:custGeom>
              <a:avLst/>
              <a:gdLst>
                <a:gd name="connsiteX0" fmla="*/ 0 w 4229100"/>
                <a:gd name="connsiteY0" fmla="*/ 939800 h 1028700"/>
                <a:gd name="connsiteX1" fmla="*/ 1104900 w 4229100"/>
                <a:gd name="connsiteY1" fmla="*/ 787400 h 1028700"/>
                <a:gd name="connsiteX2" fmla="*/ 2133600 w 4229100"/>
                <a:gd name="connsiteY2" fmla="*/ 0 h 1028700"/>
                <a:gd name="connsiteX3" fmla="*/ 3111500 w 4229100"/>
                <a:gd name="connsiteY3" fmla="*/ 1028700 h 1028700"/>
                <a:gd name="connsiteX4" fmla="*/ 4229100 w 4229100"/>
                <a:gd name="connsiteY4" fmla="*/ 584200 h 1028700"/>
                <a:gd name="connsiteX5" fmla="*/ 4229100 w 4229100"/>
                <a:gd name="connsiteY5" fmla="*/ 58420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29100" h="1028700">
                  <a:moveTo>
                    <a:pt x="0" y="939800"/>
                  </a:moveTo>
                  <a:lnTo>
                    <a:pt x="1104900" y="787400"/>
                  </a:lnTo>
                  <a:lnTo>
                    <a:pt x="2133600" y="0"/>
                  </a:lnTo>
                  <a:lnTo>
                    <a:pt x="3111500" y="1028700"/>
                  </a:lnTo>
                  <a:lnTo>
                    <a:pt x="4229100" y="584200"/>
                  </a:lnTo>
                  <a:lnTo>
                    <a:pt x="4229100" y="5842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A393853-DBD2-CF49-B87B-A17B9DDFA733}"/>
                </a:ext>
              </a:extLst>
            </p:cNvPr>
            <p:cNvSpPr/>
            <p:nvPr/>
          </p:nvSpPr>
          <p:spPr>
            <a:xfrm>
              <a:off x="3976552" y="5016691"/>
              <a:ext cx="4521200" cy="282941"/>
            </a:xfrm>
            <a:custGeom>
              <a:avLst/>
              <a:gdLst>
                <a:gd name="connsiteX0" fmla="*/ 0 w 4254500"/>
                <a:gd name="connsiteY0" fmla="*/ 914400 h 914400"/>
                <a:gd name="connsiteX1" fmla="*/ 1231900 w 4254500"/>
                <a:gd name="connsiteY1" fmla="*/ 889000 h 914400"/>
                <a:gd name="connsiteX2" fmla="*/ 2527300 w 4254500"/>
                <a:gd name="connsiteY2" fmla="*/ 0 h 914400"/>
                <a:gd name="connsiteX3" fmla="*/ 3454400 w 4254500"/>
                <a:gd name="connsiteY3" fmla="*/ 266700 h 914400"/>
                <a:gd name="connsiteX4" fmla="*/ 4254500 w 4254500"/>
                <a:gd name="connsiteY4" fmla="*/ 5207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4500" h="914400">
                  <a:moveTo>
                    <a:pt x="0" y="914400"/>
                  </a:moveTo>
                  <a:lnTo>
                    <a:pt x="1231900" y="889000"/>
                  </a:lnTo>
                  <a:lnTo>
                    <a:pt x="2527300" y="0"/>
                  </a:lnTo>
                  <a:lnTo>
                    <a:pt x="3454400" y="266700"/>
                  </a:lnTo>
                  <a:lnTo>
                    <a:pt x="4254500" y="520700"/>
                  </a:lnTo>
                </a:path>
              </a:pathLst>
            </a:custGeom>
            <a:noFill/>
            <a:ln w="6350" cap="flat" cmpd="sng" algn="ctr">
              <a:solidFill>
                <a:srgbClr val="FF0000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51FB1E4B-3425-1A49-9D8C-6F782647EE97}"/>
              </a:ext>
            </a:extLst>
          </p:cNvPr>
          <p:cNvSpPr/>
          <p:nvPr/>
        </p:nvSpPr>
        <p:spPr>
          <a:xfrm>
            <a:off x="6273937" y="5277756"/>
            <a:ext cx="2786795" cy="320318"/>
          </a:xfrm>
          <a:custGeom>
            <a:avLst/>
            <a:gdLst>
              <a:gd name="connsiteX0" fmla="*/ 0 w 3810000"/>
              <a:gd name="connsiteY0" fmla="*/ 355600 h 584200"/>
              <a:gd name="connsiteX1" fmla="*/ 1295400 w 3810000"/>
              <a:gd name="connsiteY1" fmla="*/ 0 h 584200"/>
              <a:gd name="connsiteX2" fmla="*/ 2184400 w 3810000"/>
              <a:gd name="connsiteY2" fmla="*/ 127000 h 584200"/>
              <a:gd name="connsiteX3" fmla="*/ 2844800 w 3810000"/>
              <a:gd name="connsiteY3" fmla="*/ 584200 h 584200"/>
              <a:gd name="connsiteX4" fmla="*/ 3810000 w 3810000"/>
              <a:gd name="connsiteY4" fmla="*/ 3429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84200">
                <a:moveTo>
                  <a:pt x="0" y="355600"/>
                </a:moveTo>
                <a:lnTo>
                  <a:pt x="1295400" y="0"/>
                </a:lnTo>
                <a:lnTo>
                  <a:pt x="2184400" y="127000"/>
                </a:lnTo>
                <a:lnTo>
                  <a:pt x="2844800" y="584200"/>
                </a:lnTo>
                <a:lnTo>
                  <a:pt x="3810000" y="342900"/>
                </a:lnTo>
              </a:path>
            </a:pathLst>
          </a:custGeom>
          <a:noFill/>
          <a:ln w="6350" cap="flat" cmpd="sng" algn="ctr">
            <a:solidFill>
              <a:srgbClr val="FF0000"/>
            </a:solidFill>
            <a:prstDash val="dash"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0372F87-E1DD-3845-B301-58AEEBD9D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5922" y="5028746"/>
            <a:ext cx="290249" cy="290249"/>
          </a:xfrm>
          <a:prstGeom prst="rect">
            <a:avLst/>
          </a:prstGeom>
        </p:spPr>
      </p:pic>
      <p:sp>
        <p:nvSpPr>
          <p:cNvPr id="63" name="Freeform 62">
            <a:extLst>
              <a:ext uri="{FF2B5EF4-FFF2-40B4-BE49-F238E27FC236}">
                <a16:creationId xmlns:a16="http://schemas.microsoft.com/office/drawing/2014/main" id="{08311FAF-A31E-EA46-BDE3-0F21F28CE3F1}"/>
              </a:ext>
            </a:extLst>
          </p:cNvPr>
          <p:cNvSpPr/>
          <p:nvPr/>
        </p:nvSpPr>
        <p:spPr>
          <a:xfrm rot="235333">
            <a:off x="6348526" y="4924278"/>
            <a:ext cx="3051247" cy="550305"/>
          </a:xfrm>
          <a:custGeom>
            <a:avLst/>
            <a:gdLst>
              <a:gd name="connsiteX0" fmla="*/ 0 w 4005469"/>
              <a:gd name="connsiteY0" fmla="*/ 484730 h 484730"/>
              <a:gd name="connsiteX1" fmla="*/ 387626 w 4005469"/>
              <a:gd name="connsiteY1" fmla="*/ 355521 h 484730"/>
              <a:gd name="connsiteX2" fmla="*/ 1759226 w 4005469"/>
              <a:gd name="connsiteY2" fmla="*/ 87164 h 484730"/>
              <a:gd name="connsiteX3" fmla="*/ 3419061 w 4005469"/>
              <a:gd name="connsiteY3" fmla="*/ 7651 h 484730"/>
              <a:gd name="connsiteX4" fmla="*/ 4005469 w 4005469"/>
              <a:gd name="connsiteY4" fmla="*/ 7651 h 484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5469" h="484730">
                <a:moveTo>
                  <a:pt x="0" y="484730"/>
                </a:moveTo>
                <a:cubicBezTo>
                  <a:pt x="47211" y="453256"/>
                  <a:pt x="94422" y="421782"/>
                  <a:pt x="387626" y="355521"/>
                </a:cubicBezTo>
                <a:cubicBezTo>
                  <a:pt x="680830" y="289260"/>
                  <a:pt x="1253987" y="145142"/>
                  <a:pt x="1759226" y="87164"/>
                </a:cubicBezTo>
                <a:cubicBezTo>
                  <a:pt x="2264465" y="29186"/>
                  <a:pt x="3044687" y="20903"/>
                  <a:pt x="3419061" y="7651"/>
                </a:cubicBezTo>
                <a:cubicBezTo>
                  <a:pt x="3793435" y="-5601"/>
                  <a:pt x="3899452" y="1025"/>
                  <a:pt x="4005469" y="7651"/>
                </a:cubicBezTo>
              </a:path>
            </a:pathLst>
          </a:custGeom>
          <a:noFill/>
          <a:ln w="41275" cap="flat" cmpd="sng" algn="ctr">
            <a:solidFill>
              <a:srgbClr val="0000FF"/>
            </a:solidFill>
            <a:prstDash val="solid"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2E3332A2-D5EA-E44A-885E-92B477EABE81}"/>
              </a:ext>
            </a:extLst>
          </p:cNvPr>
          <p:cNvSpPr/>
          <p:nvPr/>
        </p:nvSpPr>
        <p:spPr>
          <a:xfrm rot="21177036" flipV="1">
            <a:off x="6374914" y="5395592"/>
            <a:ext cx="2993861" cy="208828"/>
          </a:xfrm>
          <a:custGeom>
            <a:avLst/>
            <a:gdLst>
              <a:gd name="connsiteX0" fmla="*/ 0 w 4077148"/>
              <a:gd name="connsiteY0" fmla="*/ 417576 h 417576"/>
              <a:gd name="connsiteX1" fmla="*/ 451821 w 4077148"/>
              <a:gd name="connsiteY1" fmla="*/ 245454 h 417576"/>
              <a:gd name="connsiteX2" fmla="*/ 1785769 w 4077148"/>
              <a:gd name="connsiteY2" fmla="*/ 19543 h 417576"/>
              <a:gd name="connsiteX3" fmla="*/ 3238052 w 4077148"/>
              <a:gd name="connsiteY3" fmla="*/ 41058 h 417576"/>
              <a:gd name="connsiteX4" fmla="*/ 4077148 w 4077148"/>
              <a:gd name="connsiteY4" fmla="*/ 277727 h 41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7148" h="417576">
                <a:moveTo>
                  <a:pt x="0" y="417576"/>
                </a:moveTo>
                <a:cubicBezTo>
                  <a:pt x="77096" y="364684"/>
                  <a:pt x="154193" y="311793"/>
                  <a:pt x="451821" y="245454"/>
                </a:cubicBezTo>
                <a:cubicBezTo>
                  <a:pt x="749449" y="179115"/>
                  <a:pt x="1321397" y="53609"/>
                  <a:pt x="1785769" y="19543"/>
                </a:cubicBezTo>
                <a:cubicBezTo>
                  <a:pt x="2250141" y="-14523"/>
                  <a:pt x="2856156" y="-1973"/>
                  <a:pt x="3238052" y="41058"/>
                </a:cubicBezTo>
                <a:cubicBezTo>
                  <a:pt x="3619949" y="84089"/>
                  <a:pt x="3848548" y="180908"/>
                  <a:pt x="4077148" y="277727"/>
                </a:cubicBezTo>
              </a:path>
            </a:pathLst>
          </a:custGeom>
          <a:noFill/>
          <a:ln w="41275" cap="flat" cmpd="sng" algn="ctr">
            <a:solidFill>
              <a:srgbClr val="0000FF"/>
            </a:solidFill>
            <a:prstDash val="solid"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7962B1C-F1CD-DD49-A736-DFF31FB1E709}"/>
              </a:ext>
            </a:extLst>
          </p:cNvPr>
          <p:cNvSpPr/>
          <p:nvPr/>
        </p:nvSpPr>
        <p:spPr>
          <a:xfrm rot="21217284">
            <a:off x="6351518" y="5258928"/>
            <a:ext cx="2997509" cy="93105"/>
          </a:xfrm>
          <a:custGeom>
            <a:avLst/>
            <a:gdLst>
              <a:gd name="connsiteX0" fmla="*/ 0 w 3993266"/>
              <a:gd name="connsiteY0" fmla="*/ 143341 h 212789"/>
              <a:gd name="connsiteX1" fmla="*/ 1111170 w 3993266"/>
              <a:gd name="connsiteY1" fmla="*/ 4445 h 212789"/>
              <a:gd name="connsiteX2" fmla="*/ 2546430 w 3993266"/>
              <a:gd name="connsiteY2" fmla="*/ 50743 h 212789"/>
              <a:gd name="connsiteX3" fmla="*/ 3993266 w 3993266"/>
              <a:gd name="connsiteY3" fmla="*/ 212789 h 212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3266" h="212789">
                <a:moveTo>
                  <a:pt x="0" y="143341"/>
                </a:moveTo>
                <a:cubicBezTo>
                  <a:pt x="343382" y="81609"/>
                  <a:pt x="686765" y="19878"/>
                  <a:pt x="1111170" y="4445"/>
                </a:cubicBezTo>
                <a:cubicBezTo>
                  <a:pt x="1535575" y="-10988"/>
                  <a:pt x="2066081" y="16019"/>
                  <a:pt x="2546430" y="50743"/>
                </a:cubicBezTo>
                <a:cubicBezTo>
                  <a:pt x="3026779" y="85467"/>
                  <a:pt x="3510022" y="149128"/>
                  <a:pt x="3993266" y="212789"/>
                </a:cubicBezTo>
              </a:path>
            </a:pathLst>
          </a:custGeom>
          <a:noFill/>
          <a:ln w="41275" cap="flat" cmpd="sng" algn="ctr">
            <a:solidFill>
              <a:srgbClr val="0000FF"/>
            </a:solidFill>
            <a:prstDash val="solid"/>
            <a:tailEnd type="stealth" w="lg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01C0FEC6-2076-4145-8E9D-47E02047F7F3}"/>
              </a:ext>
            </a:extLst>
          </p:cNvPr>
          <p:cNvSpPr/>
          <p:nvPr/>
        </p:nvSpPr>
        <p:spPr>
          <a:xfrm>
            <a:off x="5056263" y="5130053"/>
            <a:ext cx="246994" cy="769402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322EACC6-6AF6-064E-BD56-77759AE37584}"/>
              </a:ext>
            </a:extLst>
          </p:cNvPr>
          <p:cNvSpPr/>
          <p:nvPr/>
        </p:nvSpPr>
        <p:spPr>
          <a:xfrm>
            <a:off x="2904796" y="5222417"/>
            <a:ext cx="381000" cy="272491"/>
          </a:xfrm>
          <a:custGeom>
            <a:avLst/>
            <a:gdLst>
              <a:gd name="connsiteX0" fmla="*/ 0 w 381000"/>
              <a:gd name="connsiteY0" fmla="*/ 272142 h 272491"/>
              <a:gd name="connsiteX1" fmla="*/ 54428 w 381000"/>
              <a:gd name="connsiteY1" fmla="*/ 250371 h 272491"/>
              <a:gd name="connsiteX2" fmla="*/ 76200 w 381000"/>
              <a:gd name="connsiteY2" fmla="*/ 130628 h 272491"/>
              <a:gd name="connsiteX3" fmla="*/ 108857 w 381000"/>
              <a:gd name="connsiteY3" fmla="*/ 21771 h 272491"/>
              <a:gd name="connsiteX4" fmla="*/ 381000 w 381000"/>
              <a:gd name="connsiteY4" fmla="*/ 0 h 27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2491">
                <a:moveTo>
                  <a:pt x="0" y="272142"/>
                </a:moveTo>
                <a:cubicBezTo>
                  <a:pt x="20864" y="273049"/>
                  <a:pt x="41728" y="273957"/>
                  <a:pt x="54428" y="250371"/>
                </a:cubicBezTo>
                <a:cubicBezTo>
                  <a:pt x="67128" y="226785"/>
                  <a:pt x="67129" y="168728"/>
                  <a:pt x="76200" y="130628"/>
                </a:cubicBezTo>
                <a:cubicBezTo>
                  <a:pt x="85272" y="92528"/>
                  <a:pt x="58057" y="43542"/>
                  <a:pt x="108857" y="21771"/>
                </a:cubicBezTo>
                <a:cubicBezTo>
                  <a:pt x="159657" y="0"/>
                  <a:pt x="270328" y="0"/>
                  <a:pt x="381000" y="0"/>
                </a:cubicBezTo>
              </a:path>
            </a:pathLst>
          </a:custGeom>
          <a:noFill/>
          <a:ln w="22225">
            <a:solidFill>
              <a:schemeClr val="tx1"/>
            </a:solidFill>
            <a:prstDash val="dash"/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805F9C5A-CF40-9449-8D4D-3B398CEFC702}"/>
              </a:ext>
            </a:extLst>
          </p:cNvPr>
          <p:cNvSpPr/>
          <p:nvPr/>
        </p:nvSpPr>
        <p:spPr>
          <a:xfrm flipV="1">
            <a:off x="2910382" y="5500006"/>
            <a:ext cx="381000" cy="342508"/>
          </a:xfrm>
          <a:custGeom>
            <a:avLst/>
            <a:gdLst>
              <a:gd name="connsiteX0" fmla="*/ 0 w 381000"/>
              <a:gd name="connsiteY0" fmla="*/ 272142 h 272491"/>
              <a:gd name="connsiteX1" fmla="*/ 54428 w 381000"/>
              <a:gd name="connsiteY1" fmla="*/ 250371 h 272491"/>
              <a:gd name="connsiteX2" fmla="*/ 76200 w 381000"/>
              <a:gd name="connsiteY2" fmla="*/ 130628 h 272491"/>
              <a:gd name="connsiteX3" fmla="*/ 108857 w 381000"/>
              <a:gd name="connsiteY3" fmla="*/ 21771 h 272491"/>
              <a:gd name="connsiteX4" fmla="*/ 381000 w 381000"/>
              <a:gd name="connsiteY4" fmla="*/ 0 h 27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272491">
                <a:moveTo>
                  <a:pt x="0" y="272142"/>
                </a:moveTo>
                <a:cubicBezTo>
                  <a:pt x="20864" y="273049"/>
                  <a:pt x="41728" y="273957"/>
                  <a:pt x="54428" y="250371"/>
                </a:cubicBezTo>
                <a:cubicBezTo>
                  <a:pt x="67128" y="226785"/>
                  <a:pt x="67129" y="168728"/>
                  <a:pt x="76200" y="130628"/>
                </a:cubicBezTo>
                <a:cubicBezTo>
                  <a:pt x="85272" y="92528"/>
                  <a:pt x="58057" y="43542"/>
                  <a:pt x="108857" y="21771"/>
                </a:cubicBezTo>
                <a:cubicBezTo>
                  <a:pt x="159657" y="0"/>
                  <a:pt x="270328" y="0"/>
                  <a:pt x="381000" y="0"/>
                </a:cubicBezTo>
              </a:path>
            </a:pathLst>
          </a:custGeom>
          <a:noFill/>
          <a:ln w="22225">
            <a:solidFill>
              <a:schemeClr val="tx1"/>
            </a:solidFill>
            <a:prstDash val="dash"/>
            <a:tailEnd type="stealth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Diagram&#10;&#10;Description automatically generated">
            <a:extLst>
              <a:ext uri="{FF2B5EF4-FFF2-40B4-BE49-F238E27FC236}">
                <a16:creationId xmlns:a16="http://schemas.microsoft.com/office/drawing/2014/main" id="{F4D222E4-C5BD-C941-97D5-50DAF0113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3017" y="1205932"/>
            <a:ext cx="3176752" cy="189342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07B2820-65E8-C54A-87E7-49DEC6AC8601}"/>
              </a:ext>
            </a:extLst>
          </p:cNvPr>
          <p:cNvGrpSpPr/>
          <p:nvPr/>
        </p:nvGrpSpPr>
        <p:grpSpPr>
          <a:xfrm>
            <a:off x="3569706" y="5616825"/>
            <a:ext cx="1360926" cy="523220"/>
            <a:chOff x="5298714" y="4180812"/>
            <a:chExt cx="1360926" cy="52322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4757919-91BC-FD4F-892E-C58CF40E90A7}"/>
                </a:ext>
              </a:extLst>
            </p:cNvPr>
            <p:cNvSpPr/>
            <p:nvPr/>
          </p:nvSpPr>
          <p:spPr>
            <a:xfrm>
              <a:off x="5298714" y="4210981"/>
              <a:ext cx="1319923" cy="491689"/>
            </a:xfrm>
            <a:prstGeom prst="rect">
              <a:avLst/>
            </a:prstGeom>
            <a:solidFill>
              <a:srgbClr val="F2DCDB"/>
            </a:solidFill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FCA614-284E-1A4F-BB24-22F58DAACA7C}"/>
                </a:ext>
              </a:extLst>
            </p:cNvPr>
            <p:cNvSpPr txBox="1"/>
            <p:nvPr/>
          </p:nvSpPr>
          <p:spPr>
            <a:xfrm>
              <a:off x="5316398" y="4180812"/>
              <a:ext cx="1343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Low-Fidelity (Lo-Fi) Model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50EECF8-D556-C744-8682-78C85BC7C9DC}"/>
              </a:ext>
            </a:extLst>
          </p:cNvPr>
          <p:cNvGrpSpPr/>
          <p:nvPr/>
        </p:nvGrpSpPr>
        <p:grpSpPr>
          <a:xfrm>
            <a:off x="3486039" y="5555613"/>
            <a:ext cx="1350767" cy="491689"/>
            <a:chOff x="5298714" y="4210981"/>
            <a:chExt cx="1350767" cy="49168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DF9B578-2DB9-A742-96BB-E34F3EA33AAA}"/>
                </a:ext>
              </a:extLst>
            </p:cNvPr>
            <p:cNvSpPr/>
            <p:nvPr/>
          </p:nvSpPr>
          <p:spPr>
            <a:xfrm>
              <a:off x="5298714" y="4210981"/>
              <a:ext cx="1319923" cy="491689"/>
            </a:xfrm>
            <a:prstGeom prst="rect">
              <a:avLst/>
            </a:prstGeom>
            <a:solidFill>
              <a:srgbClr val="F2DCDB"/>
            </a:solidFill>
            <a:ln w="38100" cap="flat" cmpd="sng" algn="ctr">
              <a:solidFill>
                <a:srgbClr val="FF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B286E9A-E86B-804C-8469-E24AFA1A051B}"/>
                </a:ext>
              </a:extLst>
            </p:cNvPr>
            <p:cNvSpPr txBox="1"/>
            <p:nvPr/>
          </p:nvSpPr>
          <p:spPr>
            <a:xfrm>
              <a:off x="5306239" y="4288821"/>
              <a:ext cx="1343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Lo-Fi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A07A65-7487-F348-BE9E-579E832755FA}"/>
              </a:ext>
            </a:extLst>
          </p:cNvPr>
          <p:cNvSpPr txBox="1"/>
          <p:nvPr/>
        </p:nvSpPr>
        <p:spPr>
          <a:xfrm>
            <a:off x="1097995" y="6570645"/>
            <a:ext cx="9455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Collaborators</a:t>
            </a:r>
            <a:r>
              <a:rPr lang="en-US" sz="1400" dirty="0"/>
              <a:t>: Anthony Williams (NASA), </a:t>
            </a:r>
            <a:r>
              <a:rPr lang="en-US" sz="1400" dirty="0" err="1"/>
              <a:t>Som</a:t>
            </a:r>
            <a:r>
              <a:rPr lang="en-US" sz="1400" dirty="0"/>
              <a:t> Dutta (NASA), Justin Green (NASA), Luke Morrill (NASA), Sam </a:t>
            </a:r>
            <a:r>
              <a:rPr lang="en-US" sz="1400" dirty="0" err="1"/>
              <a:t>Nieomoeller</a:t>
            </a:r>
            <a:r>
              <a:rPr lang="en-US" sz="1400" dirty="0"/>
              <a:t> (UCLA)</a:t>
            </a:r>
          </a:p>
        </p:txBody>
      </p:sp>
    </p:spTree>
    <p:extLst>
      <p:ext uri="{BB962C8B-B14F-4D97-AF65-F5344CB8AC3E}">
        <p14:creationId xmlns:p14="http://schemas.microsoft.com/office/powerpoint/2010/main" val="217855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3910-55ED-7849-A4C8-DD31B464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Multi-Model Monte Carlo (MC) for Trajectory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75EB-DCC6-A64E-9B76-4BF95862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18</a:t>
            </a:fld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E7F5EAD-6ABD-1346-BFE8-6FE02F52F2E7}"/>
              </a:ext>
            </a:extLst>
          </p:cNvPr>
          <p:cNvGrpSpPr/>
          <p:nvPr/>
        </p:nvGrpSpPr>
        <p:grpSpPr>
          <a:xfrm>
            <a:off x="3077696" y="2936011"/>
            <a:ext cx="5292432" cy="2423902"/>
            <a:chOff x="2606870" y="2394640"/>
            <a:chExt cx="6978260" cy="3195079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690EAE2-A6D0-4644-A23B-FF89AFDCB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90" r="31384" b="77352"/>
            <a:stretch/>
          </p:blipFill>
          <p:spPr>
            <a:xfrm>
              <a:off x="2606870" y="2394640"/>
              <a:ext cx="6978260" cy="2599193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80BA310-CA24-8C41-A90A-A8F3FD959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20" t="93057" r="31404" b="149"/>
            <a:stretch/>
          </p:blipFill>
          <p:spPr>
            <a:xfrm>
              <a:off x="3101009" y="4632742"/>
              <a:ext cx="6484121" cy="956977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878572D-66B5-1D45-A0EB-62FFD2101925}"/>
              </a:ext>
            </a:extLst>
          </p:cNvPr>
          <p:cNvSpPr txBox="1"/>
          <p:nvPr/>
        </p:nvSpPr>
        <p:spPr>
          <a:xfrm>
            <a:off x="3507298" y="2627345"/>
            <a:ext cx="519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Error versus Run Time for Expected Landing Location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263CE69-D232-2240-9A43-87BECFCEA780}"/>
              </a:ext>
            </a:extLst>
          </p:cNvPr>
          <p:cNvSpPr txBox="1"/>
          <p:nvPr/>
        </p:nvSpPr>
        <p:spPr>
          <a:xfrm>
            <a:off x="1787080" y="5418079"/>
            <a:ext cx="8640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0" dirty="0">
                <a:solidFill>
                  <a:srgbClr val="FF0000"/>
                </a:solidFill>
              </a:rPr>
              <a:t>High-fidelity MC requires the most run time for accurate estimators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0" dirty="0">
                <a:solidFill>
                  <a:srgbClr val="0000FF"/>
                </a:solidFill>
              </a:rPr>
              <a:t>Low-fidelity MC has irreducible error due to estimator </a:t>
            </a:r>
            <a:r>
              <a:rPr lang="en-US" sz="2000" dirty="0">
                <a:solidFill>
                  <a:srgbClr val="0000FF"/>
                </a:solidFill>
              </a:rPr>
              <a:t>bias </a:t>
            </a:r>
            <a:r>
              <a:rPr lang="en-US" sz="2000" b="0" dirty="0">
                <a:solidFill>
                  <a:srgbClr val="0000FF"/>
                </a:solidFill>
              </a:rPr>
              <a:t>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0" dirty="0"/>
              <a:t>Multi-model MC is </a:t>
            </a:r>
            <a:r>
              <a:rPr lang="en-US" sz="2000" b="1" dirty="0"/>
              <a:t>more efficient </a:t>
            </a:r>
            <a:r>
              <a:rPr lang="en-US" sz="2000" b="0" dirty="0"/>
              <a:t>than high-fidelity MC &amp; is </a:t>
            </a:r>
            <a:r>
              <a:rPr lang="en-US" sz="2000" b="1" dirty="0"/>
              <a:t>unbiased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99BCE473-F61A-084A-BF8C-8D667E3FEA3E}"/>
              </a:ext>
            </a:extLst>
          </p:cNvPr>
          <p:cNvSpPr txBox="1">
            <a:spLocks/>
          </p:cNvSpPr>
          <p:nvPr/>
        </p:nvSpPr>
        <p:spPr>
          <a:xfrm>
            <a:off x="650285" y="1114066"/>
            <a:ext cx="5591490" cy="1213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Example: </a:t>
            </a:r>
            <a:r>
              <a:rPr lang="en-US" sz="2400" dirty="0"/>
              <a:t>predicting the expected landing location for an umbrella heatshield reentering the Earth’s atmosphere</a:t>
            </a:r>
            <a:r>
              <a:rPr lang="en-US" sz="2400" b="1" dirty="0"/>
              <a:t>*</a:t>
            </a:r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EEFBAE-7540-814D-B518-15A0BD8FC574}"/>
              </a:ext>
            </a:extLst>
          </p:cNvPr>
          <p:cNvGrpSpPr/>
          <p:nvPr/>
        </p:nvGrpSpPr>
        <p:grpSpPr>
          <a:xfrm>
            <a:off x="6356548" y="906199"/>
            <a:ext cx="3763308" cy="1716406"/>
            <a:chOff x="541626" y="2585367"/>
            <a:chExt cx="3763308" cy="1716406"/>
          </a:xfrm>
        </p:grpSpPr>
        <p:pic>
          <p:nvPicPr>
            <p:cNvPr id="86" name="Picture 85" descr="adept-rear.jpeg">
              <a:extLst>
                <a:ext uri="{FF2B5EF4-FFF2-40B4-BE49-F238E27FC236}">
                  <a16:creationId xmlns:a16="http://schemas.microsoft.com/office/drawing/2014/main" id="{C16D94E3-72FB-2144-B63B-65EE0BA47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74" b="98737" l="9800" r="986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715"/>
            <a:stretch/>
          </p:blipFill>
          <p:spPr>
            <a:xfrm>
              <a:off x="541626" y="2936469"/>
              <a:ext cx="910566" cy="1035560"/>
            </a:xfrm>
            <a:prstGeom prst="rect">
              <a:avLst/>
            </a:prstGeom>
          </p:spPr>
        </p:pic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6022D04-63E4-F042-AD4E-4C57F36F40D8}"/>
                </a:ext>
              </a:extLst>
            </p:cNvPr>
            <p:cNvGrpSpPr/>
            <p:nvPr/>
          </p:nvGrpSpPr>
          <p:grpSpPr>
            <a:xfrm rot="21374080">
              <a:off x="955184" y="2747776"/>
              <a:ext cx="2272055" cy="935468"/>
              <a:chOff x="3638734" y="4490632"/>
              <a:chExt cx="5018239" cy="1223806"/>
            </a:xfrm>
          </p:grpSpPr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7554BC13-A9E1-9242-9C20-A9478868D559}"/>
                  </a:ext>
                </a:extLst>
              </p:cNvPr>
              <p:cNvSpPr/>
              <p:nvPr/>
            </p:nvSpPr>
            <p:spPr>
              <a:xfrm>
                <a:off x="4308816" y="4615233"/>
                <a:ext cx="3810000" cy="899742"/>
              </a:xfrm>
              <a:custGeom>
                <a:avLst/>
                <a:gdLst>
                  <a:gd name="connsiteX0" fmla="*/ 0 w 3810000"/>
                  <a:gd name="connsiteY0" fmla="*/ 355600 h 584200"/>
                  <a:gd name="connsiteX1" fmla="*/ 1295400 w 3810000"/>
                  <a:gd name="connsiteY1" fmla="*/ 0 h 584200"/>
                  <a:gd name="connsiteX2" fmla="*/ 2184400 w 3810000"/>
                  <a:gd name="connsiteY2" fmla="*/ 127000 h 584200"/>
                  <a:gd name="connsiteX3" fmla="*/ 2844800 w 3810000"/>
                  <a:gd name="connsiteY3" fmla="*/ 584200 h 584200"/>
                  <a:gd name="connsiteX4" fmla="*/ 3810000 w 3810000"/>
                  <a:gd name="connsiteY4" fmla="*/ 34290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0" h="584200">
                    <a:moveTo>
                      <a:pt x="0" y="355600"/>
                    </a:moveTo>
                    <a:lnTo>
                      <a:pt x="1295400" y="0"/>
                    </a:lnTo>
                    <a:lnTo>
                      <a:pt x="2184400" y="127000"/>
                    </a:lnTo>
                    <a:lnTo>
                      <a:pt x="2844800" y="584200"/>
                    </a:lnTo>
                    <a:lnTo>
                      <a:pt x="3810000" y="3429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885C2FFF-DC05-9041-8C61-D4838B83F8FD}"/>
                  </a:ext>
                </a:extLst>
              </p:cNvPr>
              <p:cNvSpPr/>
              <p:nvPr/>
            </p:nvSpPr>
            <p:spPr>
              <a:xfrm>
                <a:off x="3638734" y="4923618"/>
                <a:ext cx="4127499" cy="790820"/>
              </a:xfrm>
              <a:custGeom>
                <a:avLst/>
                <a:gdLst>
                  <a:gd name="connsiteX0" fmla="*/ 0 w 4127500"/>
                  <a:gd name="connsiteY0" fmla="*/ 571500 h 571500"/>
                  <a:gd name="connsiteX1" fmla="*/ 965200 w 4127500"/>
                  <a:gd name="connsiteY1" fmla="*/ 127000 h 571500"/>
                  <a:gd name="connsiteX2" fmla="*/ 2044700 w 4127500"/>
                  <a:gd name="connsiteY2" fmla="*/ 330200 h 571500"/>
                  <a:gd name="connsiteX3" fmla="*/ 2946400 w 4127500"/>
                  <a:gd name="connsiteY3" fmla="*/ 0 h 571500"/>
                  <a:gd name="connsiteX4" fmla="*/ 4127500 w 4127500"/>
                  <a:gd name="connsiteY4" fmla="*/ 2413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7500" h="571500">
                    <a:moveTo>
                      <a:pt x="0" y="571500"/>
                    </a:moveTo>
                    <a:lnTo>
                      <a:pt x="965200" y="127000"/>
                    </a:lnTo>
                    <a:lnTo>
                      <a:pt x="2044700" y="330200"/>
                    </a:lnTo>
                    <a:lnTo>
                      <a:pt x="2946400" y="0"/>
                    </a:lnTo>
                    <a:lnTo>
                      <a:pt x="4127500" y="2413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0FCB1B97-80EF-3E4F-9B04-8C1DDB58FE18}"/>
                  </a:ext>
                </a:extLst>
              </p:cNvPr>
              <p:cNvSpPr/>
              <p:nvPr/>
            </p:nvSpPr>
            <p:spPr>
              <a:xfrm>
                <a:off x="4089110" y="4997167"/>
                <a:ext cx="4445000" cy="391902"/>
              </a:xfrm>
              <a:custGeom>
                <a:avLst/>
                <a:gdLst>
                  <a:gd name="connsiteX0" fmla="*/ 0 w 4076700"/>
                  <a:gd name="connsiteY0" fmla="*/ 609600 h 609600"/>
                  <a:gd name="connsiteX1" fmla="*/ 927100 w 4076700"/>
                  <a:gd name="connsiteY1" fmla="*/ 0 h 609600"/>
                  <a:gd name="connsiteX2" fmla="*/ 1943100 w 4076700"/>
                  <a:gd name="connsiteY2" fmla="*/ 495300 h 609600"/>
                  <a:gd name="connsiteX3" fmla="*/ 3009900 w 4076700"/>
                  <a:gd name="connsiteY3" fmla="*/ 139700 h 609600"/>
                  <a:gd name="connsiteX4" fmla="*/ 4076700 w 4076700"/>
                  <a:gd name="connsiteY4" fmla="*/ 101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76700" h="609600">
                    <a:moveTo>
                      <a:pt x="0" y="609600"/>
                    </a:moveTo>
                    <a:lnTo>
                      <a:pt x="927100" y="0"/>
                    </a:lnTo>
                    <a:lnTo>
                      <a:pt x="1943100" y="495300"/>
                    </a:lnTo>
                    <a:lnTo>
                      <a:pt x="3009900" y="139700"/>
                    </a:lnTo>
                    <a:lnTo>
                      <a:pt x="4076700" y="1016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353E56DF-3A9F-FE43-A14B-063BC5E88007}"/>
                  </a:ext>
                </a:extLst>
              </p:cNvPr>
              <p:cNvSpPr/>
              <p:nvPr/>
            </p:nvSpPr>
            <p:spPr>
              <a:xfrm>
                <a:off x="3874952" y="4721727"/>
                <a:ext cx="4432300" cy="859549"/>
              </a:xfrm>
              <a:custGeom>
                <a:avLst/>
                <a:gdLst>
                  <a:gd name="connsiteX0" fmla="*/ 0 w 4330700"/>
                  <a:gd name="connsiteY0" fmla="*/ 330200 h 977900"/>
                  <a:gd name="connsiteX1" fmla="*/ 876300 w 4330700"/>
                  <a:gd name="connsiteY1" fmla="*/ 977900 h 977900"/>
                  <a:gd name="connsiteX2" fmla="*/ 1752600 w 4330700"/>
                  <a:gd name="connsiteY2" fmla="*/ 965200 h 977900"/>
                  <a:gd name="connsiteX3" fmla="*/ 2654300 w 4330700"/>
                  <a:gd name="connsiteY3" fmla="*/ 0 h 977900"/>
                  <a:gd name="connsiteX4" fmla="*/ 4330700 w 4330700"/>
                  <a:gd name="connsiteY4" fmla="*/ 215900 h 97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0700" h="977900">
                    <a:moveTo>
                      <a:pt x="0" y="330200"/>
                    </a:moveTo>
                    <a:lnTo>
                      <a:pt x="876300" y="977900"/>
                    </a:lnTo>
                    <a:lnTo>
                      <a:pt x="1752600" y="965200"/>
                    </a:lnTo>
                    <a:lnTo>
                      <a:pt x="2654300" y="0"/>
                    </a:lnTo>
                    <a:lnTo>
                      <a:pt x="4330700" y="2159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9FBCF3C-C662-254D-9616-DB9A08B11230}"/>
                  </a:ext>
                </a:extLst>
              </p:cNvPr>
              <p:cNvSpPr/>
              <p:nvPr/>
            </p:nvSpPr>
            <p:spPr>
              <a:xfrm>
                <a:off x="4184833" y="4729624"/>
                <a:ext cx="3810000" cy="899742"/>
              </a:xfrm>
              <a:custGeom>
                <a:avLst/>
                <a:gdLst>
                  <a:gd name="connsiteX0" fmla="*/ 0 w 3810000"/>
                  <a:gd name="connsiteY0" fmla="*/ 355600 h 584200"/>
                  <a:gd name="connsiteX1" fmla="*/ 1295400 w 3810000"/>
                  <a:gd name="connsiteY1" fmla="*/ 0 h 584200"/>
                  <a:gd name="connsiteX2" fmla="*/ 2184400 w 3810000"/>
                  <a:gd name="connsiteY2" fmla="*/ 127000 h 584200"/>
                  <a:gd name="connsiteX3" fmla="*/ 2844800 w 3810000"/>
                  <a:gd name="connsiteY3" fmla="*/ 584200 h 584200"/>
                  <a:gd name="connsiteX4" fmla="*/ 3810000 w 3810000"/>
                  <a:gd name="connsiteY4" fmla="*/ 34290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00" h="584200">
                    <a:moveTo>
                      <a:pt x="0" y="355600"/>
                    </a:moveTo>
                    <a:lnTo>
                      <a:pt x="1295400" y="0"/>
                    </a:lnTo>
                    <a:lnTo>
                      <a:pt x="2184400" y="127000"/>
                    </a:lnTo>
                    <a:lnTo>
                      <a:pt x="2844800" y="584200"/>
                    </a:lnTo>
                    <a:lnTo>
                      <a:pt x="3810000" y="3429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598A9FD-07D0-A245-9632-86711C043766}"/>
                  </a:ext>
                </a:extLst>
              </p:cNvPr>
              <p:cNvSpPr/>
              <p:nvPr/>
            </p:nvSpPr>
            <p:spPr>
              <a:xfrm>
                <a:off x="4098779" y="4839065"/>
                <a:ext cx="3759201" cy="550397"/>
              </a:xfrm>
              <a:custGeom>
                <a:avLst/>
                <a:gdLst>
                  <a:gd name="connsiteX0" fmla="*/ 0 w 3759200"/>
                  <a:gd name="connsiteY0" fmla="*/ 584200 h 635000"/>
                  <a:gd name="connsiteX1" fmla="*/ 1155700 w 3759200"/>
                  <a:gd name="connsiteY1" fmla="*/ 635000 h 635000"/>
                  <a:gd name="connsiteX2" fmla="*/ 2146300 w 3759200"/>
                  <a:gd name="connsiteY2" fmla="*/ 0 h 635000"/>
                  <a:gd name="connsiteX3" fmla="*/ 3251200 w 3759200"/>
                  <a:gd name="connsiteY3" fmla="*/ 508000 h 635000"/>
                  <a:gd name="connsiteX4" fmla="*/ 3759200 w 3759200"/>
                  <a:gd name="connsiteY4" fmla="*/ 21590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9200" h="635000">
                    <a:moveTo>
                      <a:pt x="0" y="584200"/>
                    </a:moveTo>
                    <a:lnTo>
                      <a:pt x="1155700" y="635000"/>
                    </a:lnTo>
                    <a:lnTo>
                      <a:pt x="2146300" y="0"/>
                    </a:lnTo>
                    <a:lnTo>
                      <a:pt x="3251200" y="508000"/>
                    </a:lnTo>
                    <a:lnTo>
                      <a:pt x="3759200" y="2159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5907668-F535-464E-9410-99E40CFCFB47}"/>
                  </a:ext>
                </a:extLst>
              </p:cNvPr>
              <p:cNvSpPr/>
              <p:nvPr/>
            </p:nvSpPr>
            <p:spPr>
              <a:xfrm>
                <a:off x="3879094" y="4850593"/>
                <a:ext cx="4127500" cy="524571"/>
              </a:xfrm>
              <a:custGeom>
                <a:avLst/>
                <a:gdLst>
                  <a:gd name="connsiteX0" fmla="*/ 0 w 4127500"/>
                  <a:gd name="connsiteY0" fmla="*/ 571500 h 571500"/>
                  <a:gd name="connsiteX1" fmla="*/ 965200 w 4127500"/>
                  <a:gd name="connsiteY1" fmla="*/ 127000 h 571500"/>
                  <a:gd name="connsiteX2" fmla="*/ 2044700 w 4127500"/>
                  <a:gd name="connsiteY2" fmla="*/ 330200 h 571500"/>
                  <a:gd name="connsiteX3" fmla="*/ 2946400 w 4127500"/>
                  <a:gd name="connsiteY3" fmla="*/ 0 h 571500"/>
                  <a:gd name="connsiteX4" fmla="*/ 4127500 w 4127500"/>
                  <a:gd name="connsiteY4" fmla="*/ 24130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7500" h="571500">
                    <a:moveTo>
                      <a:pt x="0" y="571500"/>
                    </a:moveTo>
                    <a:lnTo>
                      <a:pt x="965200" y="127000"/>
                    </a:lnTo>
                    <a:lnTo>
                      <a:pt x="2044700" y="330200"/>
                    </a:lnTo>
                    <a:lnTo>
                      <a:pt x="2946400" y="0"/>
                    </a:lnTo>
                    <a:lnTo>
                      <a:pt x="4127500" y="2413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D321F7E3-6102-6D4B-A07E-240FF589BBF0}"/>
                  </a:ext>
                </a:extLst>
              </p:cNvPr>
              <p:cNvSpPr/>
              <p:nvPr/>
            </p:nvSpPr>
            <p:spPr>
              <a:xfrm>
                <a:off x="4211973" y="4948745"/>
                <a:ext cx="4445000" cy="685800"/>
              </a:xfrm>
              <a:custGeom>
                <a:avLst/>
                <a:gdLst>
                  <a:gd name="connsiteX0" fmla="*/ 0 w 4076700"/>
                  <a:gd name="connsiteY0" fmla="*/ 609600 h 609600"/>
                  <a:gd name="connsiteX1" fmla="*/ 927100 w 4076700"/>
                  <a:gd name="connsiteY1" fmla="*/ 0 h 609600"/>
                  <a:gd name="connsiteX2" fmla="*/ 1943100 w 4076700"/>
                  <a:gd name="connsiteY2" fmla="*/ 495300 h 609600"/>
                  <a:gd name="connsiteX3" fmla="*/ 3009900 w 4076700"/>
                  <a:gd name="connsiteY3" fmla="*/ 139700 h 609600"/>
                  <a:gd name="connsiteX4" fmla="*/ 4076700 w 4076700"/>
                  <a:gd name="connsiteY4" fmla="*/ 101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76700" h="609600">
                    <a:moveTo>
                      <a:pt x="0" y="609600"/>
                    </a:moveTo>
                    <a:lnTo>
                      <a:pt x="927100" y="0"/>
                    </a:lnTo>
                    <a:lnTo>
                      <a:pt x="1943100" y="495300"/>
                    </a:lnTo>
                    <a:lnTo>
                      <a:pt x="3009900" y="139700"/>
                    </a:lnTo>
                    <a:lnTo>
                      <a:pt x="4076700" y="1016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42EEB57-2E66-764A-9D04-A1ED1938A0FE}"/>
                  </a:ext>
                </a:extLst>
              </p:cNvPr>
              <p:cNvSpPr/>
              <p:nvPr/>
            </p:nvSpPr>
            <p:spPr>
              <a:xfrm>
                <a:off x="4002233" y="4788552"/>
                <a:ext cx="4432301" cy="859797"/>
              </a:xfrm>
              <a:custGeom>
                <a:avLst/>
                <a:gdLst>
                  <a:gd name="connsiteX0" fmla="*/ 0 w 4330700"/>
                  <a:gd name="connsiteY0" fmla="*/ 330200 h 977900"/>
                  <a:gd name="connsiteX1" fmla="*/ 876300 w 4330700"/>
                  <a:gd name="connsiteY1" fmla="*/ 977900 h 977900"/>
                  <a:gd name="connsiteX2" fmla="*/ 1752600 w 4330700"/>
                  <a:gd name="connsiteY2" fmla="*/ 965200 h 977900"/>
                  <a:gd name="connsiteX3" fmla="*/ 2654300 w 4330700"/>
                  <a:gd name="connsiteY3" fmla="*/ 0 h 977900"/>
                  <a:gd name="connsiteX4" fmla="*/ 4330700 w 4330700"/>
                  <a:gd name="connsiteY4" fmla="*/ 215900 h 97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0700" h="977900">
                    <a:moveTo>
                      <a:pt x="0" y="330200"/>
                    </a:moveTo>
                    <a:lnTo>
                      <a:pt x="876300" y="977900"/>
                    </a:lnTo>
                    <a:lnTo>
                      <a:pt x="1752600" y="965200"/>
                    </a:lnTo>
                    <a:lnTo>
                      <a:pt x="2654300" y="0"/>
                    </a:lnTo>
                    <a:lnTo>
                      <a:pt x="4330700" y="2159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2BE69048-948D-EE42-B3A1-C34B9AC726FE}"/>
                  </a:ext>
                </a:extLst>
              </p:cNvPr>
              <p:cNvSpPr/>
              <p:nvPr/>
            </p:nvSpPr>
            <p:spPr>
              <a:xfrm>
                <a:off x="4211387" y="4490632"/>
                <a:ext cx="4127500" cy="987863"/>
              </a:xfrm>
              <a:custGeom>
                <a:avLst/>
                <a:gdLst>
                  <a:gd name="connsiteX0" fmla="*/ 0 w 4229100"/>
                  <a:gd name="connsiteY0" fmla="*/ 939800 h 1028700"/>
                  <a:gd name="connsiteX1" fmla="*/ 1104900 w 4229100"/>
                  <a:gd name="connsiteY1" fmla="*/ 787400 h 1028700"/>
                  <a:gd name="connsiteX2" fmla="*/ 2133600 w 4229100"/>
                  <a:gd name="connsiteY2" fmla="*/ 0 h 1028700"/>
                  <a:gd name="connsiteX3" fmla="*/ 3111500 w 4229100"/>
                  <a:gd name="connsiteY3" fmla="*/ 1028700 h 1028700"/>
                  <a:gd name="connsiteX4" fmla="*/ 4229100 w 4229100"/>
                  <a:gd name="connsiteY4" fmla="*/ 584200 h 1028700"/>
                  <a:gd name="connsiteX5" fmla="*/ 4229100 w 4229100"/>
                  <a:gd name="connsiteY5" fmla="*/ 584200 h 102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29100" h="1028700">
                    <a:moveTo>
                      <a:pt x="0" y="939800"/>
                    </a:moveTo>
                    <a:lnTo>
                      <a:pt x="1104900" y="787400"/>
                    </a:lnTo>
                    <a:lnTo>
                      <a:pt x="2133600" y="0"/>
                    </a:lnTo>
                    <a:lnTo>
                      <a:pt x="3111500" y="1028700"/>
                    </a:lnTo>
                    <a:lnTo>
                      <a:pt x="4229100" y="584200"/>
                    </a:lnTo>
                    <a:lnTo>
                      <a:pt x="4229100" y="5842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1AA9F86-4663-8F47-A7EA-3298CB4A022D}"/>
                  </a:ext>
                </a:extLst>
              </p:cNvPr>
              <p:cNvSpPr/>
              <p:nvPr/>
            </p:nvSpPr>
            <p:spPr>
              <a:xfrm>
                <a:off x="3718582" y="5109778"/>
                <a:ext cx="4521199" cy="282941"/>
              </a:xfrm>
              <a:custGeom>
                <a:avLst/>
                <a:gdLst>
                  <a:gd name="connsiteX0" fmla="*/ 0 w 4254500"/>
                  <a:gd name="connsiteY0" fmla="*/ 914400 h 914400"/>
                  <a:gd name="connsiteX1" fmla="*/ 1231900 w 4254500"/>
                  <a:gd name="connsiteY1" fmla="*/ 889000 h 914400"/>
                  <a:gd name="connsiteX2" fmla="*/ 2527300 w 4254500"/>
                  <a:gd name="connsiteY2" fmla="*/ 0 h 914400"/>
                  <a:gd name="connsiteX3" fmla="*/ 3454400 w 4254500"/>
                  <a:gd name="connsiteY3" fmla="*/ 266700 h 914400"/>
                  <a:gd name="connsiteX4" fmla="*/ 4254500 w 4254500"/>
                  <a:gd name="connsiteY4" fmla="*/ 5207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54500" h="914400">
                    <a:moveTo>
                      <a:pt x="0" y="914400"/>
                    </a:moveTo>
                    <a:lnTo>
                      <a:pt x="1231900" y="889000"/>
                    </a:lnTo>
                    <a:lnTo>
                      <a:pt x="2527300" y="0"/>
                    </a:lnTo>
                    <a:lnTo>
                      <a:pt x="3454400" y="266700"/>
                    </a:lnTo>
                    <a:lnTo>
                      <a:pt x="4254500" y="520700"/>
                    </a:lnTo>
                  </a:path>
                </a:pathLst>
              </a:custGeom>
              <a:noFill/>
              <a:ln w="6350" cap="flat" cmpd="sng" algn="ctr">
                <a:solidFill>
                  <a:srgbClr val="004FFE"/>
                </a:solidFill>
                <a:prstDash val="dash"/>
                <a:tailEnd type="stealth" w="lg" len="lg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AA1C9FDC-2715-324F-9DF2-64DC543F260D}"/>
                </a:ext>
              </a:extLst>
            </p:cNvPr>
            <p:cNvSpPr/>
            <p:nvPr/>
          </p:nvSpPr>
          <p:spPr>
            <a:xfrm>
              <a:off x="1166663" y="3157099"/>
              <a:ext cx="1849128" cy="320318"/>
            </a:xfrm>
            <a:custGeom>
              <a:avLst/>
              <a:gdLst>
                <a:gd name="connsiteX0" fmla="*/ 0 w 3810000"/>
                <a:gd name="connsiteY0" fmla="*/ 355600 h 584200"/>
                <a:gd name="connsiteX1" fmla="*/ 1295400 w 3810000"/>
                <a:gd name="connsiteY1" fmla="*/ 0 h 584200"/>
                <a:gd name="connsiteX2" fmla="*/ 2184400 w 3810000"/>
                <a:gd name="connsiteY2" fmla="*/ 127000 h 584200"/>
                <a:gd name="connsiteX3" fmla="*/ 2844800 w 3810000"/>
                <a:gd name="connsiteY3" fmla="*/ 584200 h 584200"/>
                <a:gd name="connsiteX4" fmla="*/ 3810000 w 3810000"/>
                <a:gd name="connsiteY4" fmla="*/ 3429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584200">
                  <a:moveTo>
                    <a:pt x="0" y="355600"/>
                  </a:moveTo>
                  <a:lnTo>
                    <a:pt x="1295400" y="0"/>
                  </a:lnTo>
                  <a:lnTo>
                    <a:pt x="2184400" y="127000"/>
                  </a:lnTo>
                  <a:lnTo>
                    <a:pt x="2844800" y="584200"/>
                  </a:lnTo>
                  <a:lnTo>
                    <a:pt x="3810000" y="342900"/>
                  </a:lnTo>
                </a:path>
              </a:pathLst>
            </a:custGeom>
            <a:noFill/>
            <a:ln w="6350" cap="flat" cmpd="sng" algn="ctr">
              <a:solidFill>
                <a:srgbClr val="004FFE"/>
              </a:solidFill>
              <a:prstDash val="dash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1F69B7-CC10-E946-B495-FD9AFBF39A78}"/>
                </a:ext>
              </a:extLst>
            </p:cNvPr>
            <p:cNvGrpSpPr/>
            <p:nvPr/>
          </p:nvGrpSpPr>
          <p:grpSpPr>
            <a:xfrm>
              <a:off x="2538478" y="2585367"/>
              <a:ext cx="1766456" cy="1716406"/>
              <a:chOff x="3760785" y="2728088"/>
              <a:chExt cx="1766456" cy="1716406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19938E0-79F3-1943-AF0A-DF710F91B2F1}"/>
                  </a:ext>
                </a:extLst>
              </p:cNvPr>
              <p:cNvGrpSpPr/>
              <p:nvPr/>
            </p:nvGrpSpPr>
            <p:grpSpPr>
              <a:xfrm>
                <a:off x="3760785" y="2728088"/>
                <a:ext cx="1766456" cy="1716406"/>
                <a:chOff x="8024158" y="4665261"/>
                <a:chExt cx="1766456" cy="1716406"/>
              </a:xfrm>
            </p:grpSpPr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34C69A52-461C-9A42-8014-7417038F2F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72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4158" y="4665261"/>
                  <a:ext cx="1766456" cy="1716406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AC1B68F-E4ED-BA40-B9AE-8493F4E24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98722" y="5119232"/>
                  <a:ext cx="356892" cy="317237"/>
                </a:xfrm>
                <a:prstGeom prst="rect">
                  <a:avLst/>
                </a:prstGeom>
              </p:spPr>
            </p:pic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CFBA7CA3-A0F5-2941-841C-56636A736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60845" y="3209047"/>
                <a:ext cx="290249" cy="290249"/>
              </a:xfrm>
              <a:prstGeom prst="rect">
                <a:avLst/>
              </a:prstGeom>
            </p:spPr>
          </p:pic>
        </p:grp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7D1D6676-5395-BB45-A00A-9D4E186C26EA}"/>
                </a:ext>
              </a:extLst>
            </p:cNvPr>
            <p:cNvSpPr/>
            <p:nvPr/>
          </p:nvSpPr>
          <p:spPr>
            <a:xfrm rot="235333">
              <a:off x="1060407" y="3009094"/>
              <a:ext cx="1952059" cy="360414"/>
            </a:xfrm>
            <a:custGeom>
              <a:avLst/>
              <a:gdLst>
                <a:gd name="connsiteX0" fmla="*/ 0 w 4005469"/>
                <a:gd name="connsiteY0" fmla="*/ 484730 h 484730"/>
                <a:gd name="connsiteX1" fmla="*/ 387626 w 4005469"/>
                <a:gd name="connsiteY1" fmla="*/ 355521 h 484730"/>
                <a:gd name="connsiteX2" fmla="*/ 1759226 w 4005469"/>
                <a:gd name="connsiteY2" fmla="*/ 87164 h 484730"/>
                <a:gd name="connsiteX3" fmla="*/ 3419061 w 4005469"/>
                <a:gd name="connsiteY3" fmla="*/ 7651 h 484730"/>
                <a:gd name="connsiteX4" fmla="*/ 4005469 w 4005469"/>
                <a:gd name="connsiteY4" fmla="*/ 7651 h 48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5469" h="484730">
                  <a:moveTo>
                    <a:pt x="0" y="484730"/>
                  </a:moveTo>
                  <a:cubicBezTo>
                    <a:pt x="47211" y="453256"/>
                    <a:pt x="94422" y="421782"/>
                    <a:pt x="387626" y="355521"/>
                  </a:cubicBezTo>
                  <a:cubicBezTo>
                    <a:pt x="680830" y="289260"/>
                    <a:pt x="1253987" y="145142"/>
                    <a:pt x="1759226" y="87164"/>
                  </a:cubicBezTo>
                  <a:cubicBezTo>
                    <a:pt x="2264465" y="29186"/>
                    <a:pt x="3044687" y="20903"/>
                    <a:pt x="3419061" y="7651"/>
                  </a:cubicBezTo>
                  <a:cubicBezTo>
                    <a:pt x="3793435" y="-5601"/>
                    <a:pt x="3899452" y="1025"/>
                    <a:pt x="4005469" y="7651"/>
                  </a:cubicBezTo>
                </a:path>
              </a:pathLst>
            </a:custGeom>
            <a:noFill/>
            <a:ln w="41275" cap="flat" cmpd="sng" algn="ctr">
              <a:solidFill>
                <a:srgbClr val="FF0000"/>
              </a:solidFill>
              <a:prstDash val="solid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7A9694AC-9A4A-9F4F-ABF4-BC6A058A6F71}"/>
                </a:ext>
              </a:extLst>
            </p:cNvPr>
            <p:cNvSpPr/>
            <p:nvPr/>
          </p:nvSpPr>
          <p:spPr>
            <a:xfrm rot="21177036" flipV="1">
              <a:off x="1089384" y="3390541"/>
              <a:ext cx="1986525" cy="104100"/>
            </a:xfrm>
            <a:custGeom>
              <a:avLst/>
              <a:gdLst>
                <a:gd name="connsiteX0" fmla="*/ 0 w 4077148"/>
                <a:gd name="connsiteY0" fmla="*/ 417576 h 417576"/>
                <a:gd name="connsiteX1" fmla="*/ 451821 w 4077148"/>
                <a:gd name="connsiteY1" fmla="*/ 245454 h 417576"/>
                <a:gd name="connsiteX2" fmla="*/ 1785769 w 4077148"/>
                <a:gd name="connsiteY2" fmla="*/ 19543 h 417576"/>
                <a:gd name="connsiteX3" fmla="*/ 3238052 w 4077148"/>
                <a:gd name="connsiteY3" fmla="*/ 41058 h 417576"/>
                <a:gd name="connsiteX4" fmla="*/ 4077148 w 4077148"/>
                <a:gd name="connsiteY4" fmla="*/ 277727 h 4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7148" h="417576">
                  <a:moveTo>
                    <a:pt x="0" y="417576"/>
                  </a:moveTo>
                  <a:cubicBezTo>
                    <a:pt x="77096" y="364684"/>
                    <a:pt x="154193" y="311793"/>
                    <a:pt x="451821" y="245454"/>
                  </a:cubicBezTo>
                  <a:cubicBezTo>
                    <a:pt x="749449" y="179115"/>
                    <a:pt x="1321397" y="53609"/>
                    <a:pt x="1785769" y="19543"/>
                  </a:cubicBezTo>
                  <a:cubicBezTo>
                    <a:pt x="2250141" y="-14523"/>
                    <a:pt x="2856156" y="-1973"/>
                    <a:pt x="3238052" y="41058"/>
                  </a:cubicBezTo>
                  <a:cubicBezTo>
                    <a:pt x="3619949" y="84089"/>
                    <a:pt x="3848548" y="180908"/>
                    <a:pt x="4077148" y="277727"/>
                  </a:cubicBezTo>
                </a:path>
              </a:pathLst>
            </a:custGeom>
            <a:noFill/>
            <a:ln w="41275" cap="flat" cmpd="sng" algn="ctr">
              <a:solidFill>
                <a:srgbClr val="FF0000"/>
              </a:solidFill>
              <a:prstDash val="solid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C8EE4CA-BED5-074A-8D3B-A5FB20295A32}"/>
                </a:ext>
              </a:extLst>
            </p:cNvPr>
            <p:cNvSpPr/>
            <p:nvPr/>
          </p:nvSpPr>
          <p:spPr>
            <a:xfrm rot="21217284">
              <a:off x="1071728" y="3247692"/>
              <a:ext cx="1988944" cy="93105"/>
            </a:xfrm>
            <a:custGeom>
              <a:avLst/>
              <a:gdLst>
                <a:gd name="connsiteX0" fmla="*/ 0 w 3993266"/>
                <a:gd name="connsiteY0" fmla="*/ 143341 h 212789"/>
                <a:gd name="connsiteX1" fmla="*/ 1111170 w 3993266"/>
                <a:gd name="connsiteY1" fmla="*/ 4445 h 212789"/>
                <a:gd name="connsiteX2" fmla="*/ 2546430 w 3993266"/>
                <a:gd name="connsiteY2" fmla="*/ 50743 h 212789"/>
                <a:gd name="connsiteX3" fmla="*/ 3993266 w 3993266"/>
                <a:gd name="connsiteY3" fmla="*/ 212789 h 21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93266" h="212789">
                  <a:moveTo>
                    <a:pt x="0" y="143341"/>
                  </a:moveTo>
                  <a:cubicBezTo>
                    <a:pt x="343382" y="81609"/>
                    <a:pt x="686765" y="19878"/>
                    <a:pt x="1111170" y="4445"/>
                  </a:cubicBezTo>
                  <a:cubicBezTo>
                    <a:pt x="1535575" y="-10988"/>
                    <a:pt x="2066081" y="16019"/>
                    <a:pt x="2546430" y="50743"/>
                  </a:cubicBezTo>
                  <a:cubicBezTo>
                    <a:pt x="3026779" y="85467"/>
                    <a:pt x="3510022" y="149128"/>
                    <a:pt x="3993266" y="212789"/>
                  </a:cubicBezTo>
                </a:path>
              </a:pathLst>
            </a:custGeom>
            <a:noFill/>
            <a:ln w="41275" cap="flat" cmpd="sng" algn="ctr">
              <a:solidFill>
                <a:srgbClr val="FF0000"/>
              </a:solidFill>
              <a:prstDash val="solid"/>
              <a:tailEnd type="stealth" w="lg" len="lg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7519BE3-2075-3642-BF6A-093DB83702D7}"/>
              </a:ext>
            </a:extLst>
          </p:cNvPr>
          <p:cNvSpPr txBox="1"/>
          <p:nvPr/>
        </p:nvSpPr>
        <p:spPr>
          <a:xfrm>
            <a:off x="10295219" y="1073392"/>
            <a:ext cx="1575688" cy="138499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u="sng" dirty="0"/>
              <a:t>Models: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Hi-Fi</a:t>
            </a:r>
            <a:r>
              <a:rPr lang="en-US" sz="1200" dirty="0">
                <a:solidFill>
                  <a:srgbClr val="FF0000"/>
                </a:solidFill>
              </a:rPr>
              <a:t>: Program to Optimize Simulated Trajectories II (POST2) </a:t>
            </a:r>
          </a:p>
          <a:p>
            <a:r>
              <a:rPr lang="en-US" sz="1200" b="1" dirty="0">
                <a:solidFill>
                  <a:srgbClr val="004FFE"/>
                </a:solidFill>
              </a:rPr>
              <a:t>Lo-Fi</a:t>
            </a:r>
            <a:r>
              <a:rPr lang="en-US" sz="1200" dirty="0">
                <a:solidFill>
                  <a:srgbClr val="004FFE"/>
                </a:solidFill>
              </a:rPr>
              <a:t>: Support vector machine (SVM) surrogate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B443D-6763-6243-ADDF-F414E0576F48}"/>
              </a:ext>
            </a:extLst>
          </p:cNvPr>
          <p:cNvSpPr txBox="1"/>
          <p:nvPr/>
        </p:nvSpPr>
        <p:spPr>
          <a:xfrm>
            <a:off x="2384272" y="6566471"/>
            <a:ext cx="7422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*J. E. Warner et al. </a:t>
            </a:r>
            <a:r>
              <a:rPr lang="en-US" sz="1200" i="1" dirty="0"/>
              <a:t>Multi-Model Monte Carlo Estimators for Trajectory Simulation</a:t>
            </a:r>
            <a:r>
              <a:rPr lang="en-US" sz="1200" dirty="0"/>
              <a:t>. AIAA SciTech. 2021.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87A171-9293-BC43-B2C1-91D9E3B0FA42}"/>
              </a:ext>
            </a:extLst>
          </p:cNvPr>
          <p:cNvGrpSpPr/>
          <p:nvPr/>
        </p:nvGrpSpPr>
        <p:grpSpPr>
          <a:xfrm>
            <a:off x="8453216" y="3048589"/>
            <a:ext cx="1641073" cy="774799"/>
            <a:chOff x="8534319" y="3008579"/>
            <a:chExt cx="1641073" cy="774799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A689621-87F9-3041-A49D-8C0DCB37D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7064" b="89372"/>
            <a:stretch/>
          </p:blipFill>
          <p:spPr>
            <a:xfrm>
              <a:off x="8534319" y="3033328"/>
              <a:ext cx="1641073" cy="7500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41E480-8311-C14C-BACD-F5D7078762C6}"/>
                </a:ext>
              </a:extLst>
            </p:cNvPr>
            <p:cNvSpPr/>
            <p:nvPr/>
          </p:nvSpPr>
          <p:spPr>
            <a:xfrm>
              <a:off x="8865749" y="3081644"/>
              <a:ext cx="1215057" cy="573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73A9DB-21B2-D446-82FB-79DD05AD2BC4}"/>
                </a:ext>
              </a:extLst>
            </p:cNvPr>
            <p:cNvSpPr txBox="1"/>
            <p:nvPr/>
          </p:nvSpPr>
          <p:spPr>
            <a:xfrm>
              <a:off x="8824554" y="3008579"/>
              <a:ext cx="1309974" cy="730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sz="1300" dirty="0"/>
                <a:t>Hi-Fi MC</a:t>
              </a:r>
            </a:p>
            <a:p>
              <a:pPr>
                <a:lnSpc>
                  <a:spcPct val="108000"/>
                </a:lnSpc>
              </a:pPr>
              <a:r>
                <a:rPr lang="en-US" sz="1300" dirty="0"/>
                <a:t>Lo-Fi MC</a:t>
              </a:r>
            </a:p>
            <a:p>
              <a:pPr>
                <a:lnSpc>
                  <a:spcPct val="108000"/>
                </a:lnSpc>
              </a:pPr>
              <a:r>
                <a:rPr lang="en-US" sz="1300" dirty="0"/>
                <a:t>Multi-Model MC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931F-8E74-494E-9F8D-40FC700A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dirty="0"/>
              <a:t>Combining Physics &amp;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CF8-FCE9-5448-8DC3-E5DE83CB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19</a:t>
            </a:fld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A74998-5F02-414C-8A67-87B43F536C81}"/>
              </a:ext>
            </a:extLst>
          </p:cNvPr>
          <p:cNvSpPr txBox="1"/>
          <p:nvPr/>
        </p:nvSpPr>
        <p:spPr>
          <a:xfrm>
            <a:off x="347399" y="4066965"/>
            <a:ext cx="355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>
              <a:buFont typeface="Wingdings" pitchFamily="2" charset="2"/>
              <a:buChar char="Ø"/>
            </a:pPr>
            <a:r>
              <a:rPr lang="en-US" b="1" i="1" dirty="0">
                <a:solidFill>
                  <a:prstClr val="black"/>
                </a:solidFill>
              </a:rPr>
              <a:t>Fuse </a:t>
            </a:r>
            <a:r>
              <a:rPr lang="en-US" dirty="0">
                <a:solidFill>
                  <a:prstClr val="black"/>
                </a:solidFill>
              </a:rPr>
              <a:t>predictions from ML and physics-based models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46E4A8-6C50-FD41-AE0D-C1554CC69850}"/>
              </a:ext>
            </a:extLst>
          </p:cNvPr>
          <p:cNvSpPr txBox="1"/>
          <p:nvPr/>
        </p:nvSpPr>
        <p:spPr>
          <a:xfrm>
            <a:off x="4260422" y="4076474"/>
            <a:ext cx="355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i="1" dirty="0">
                <a:solidFill>
                  <a:prstClr val="black"/>
                </a:solidFill>
              </a:rPr>
              <a:t>Integrate</a:t>
            </a:r>
            <a:r>
              <a:rPr lang="en-US" dirty="0">
                <a:solidFill>
                  <a:prstClr val="black"/>
                </a:solidFill>
              </a:rPr>
              <a:t> physical laws into the training of ML models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595F8-9E45-9A48-9BFB-1747EFDFC031}"/>
              </a:ext>
            </a:extLst>
          </p:cNvPr>
          <p:cNvSpPr txBox="1"/>
          <p:nvPr/>
        </p:nvSpPr>
        <p:spPr>
          <a:xfrm>
            <a:off x="8172618" y="4078325"/>
            <a:ext cx="384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>
              <a:buFont typeface="Wingdings" pitchFamily="2" charset="2"/>
              <a:buChar char="Ø"/>
            </a:pPr>
            <a:r>
              <a:rPr lang="en-US" b="1" i="1" dirty="0">
                <a:solidFill>
                  <a:prstClr val="black"/>
                </a:solidFill>
              </a:rPr>
              <a:t>Guide </a:t>
            </a:r>
            <a:r>
              <a:rPr lang="en-US" dirty="0">
                <a:solidFill>
                  <a:prstClr val="black"/>
                </a:solidFill>
              </a:rPr>
              <a:t>physics-based training data generation using ML Model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5D3769-260F-6D4C-B110-B8BC2126270C}"/>
              </a:ext>
            </a:extLst>
          </p:cNvPr>
          <p:cNvSpPr txBox="1"/>
          <p:nvPr/>
        </p:nvSpPr>
        <p:spPr>
          <a:xfrm>
            <a:off x="712228" y="1299221"/>
            <a:ext cx="284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Multi-model Monte Carlo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3D501B-CF0B-A548-B9BA-2734AE8A522A}"/>
              </a:ext>
            </a:extLst>
          </p:cNvPr>
          <p:cNvSpPr txBox="1"/>
          <p:nvPr/>
        </p:nvSpPr>
        <p:spPr>
          <a:xfrm>
            <a:off x="4381745" y="1302569"/>
            <a:ext cx="3458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Physics-informed deep learning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61B09E-A7F7-1C47-A48F-07C8B140954B}"/>
              </a:ext>
            </a:extLst>
          </p:cNvPr>
          <p:cNvSpPr txBox="1"/>
          <p:nvPr/>
        </p:nvSpPr>
        <p:spPr>
          <a:xfrm>
            <a:off x="9275547" y="1293410"/>
            <a:ext cx="178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Active Learning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9711E24-CE43-C744-B87C-38F27B74B86D}"/>
              </a:ext>
            </a:extLst>
          </p:cNvPr>
          <p:cNvSpPr txBox="1"/>
          <p:nvPr/>
        </p:nvSpPr>
        <p:spPr>
          <a:xfrm>
            <a:off x="391211" y="4781835"/>
            <a:ext cx="3821467" cy="6316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</a:rPr>
              <a:t>1. Multilevel Monte Carlo. Giles et al. 2015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2. </a:t>
            </a:r>
            <a:r>
              <a:rPr lang="en-US" sz="1200" dirty="0" err="1">
                <a:solidFill>
                  <a:prstClr val="black"/>
                </a:solidFill>
              </a:rPr>
              <a:t>Multifidelity</a:t>
            </a:r>
            <a:r>
              <a:rPr lang="en-US" sz="1200" dirty="0">
                <a:solidFill>
                  <a:prstClr val="black"/>
                </a:solidFill>
              </a:rPr>
              <a:t> Monte Carlo. </a:t>
            </a:r>
            <a:r>
              <a:rPr lang="en-US" sz="1200" dirty="0" err="1">
                <a:solidFill>
                  <a:prstClr val="black"/>
                </a:solidFill>
              </a:rPr>
              <a:t>Peherstorfer</a:t>
            </a:r>
            <a:r>
              <a:rPr lang="en-US" sz="1200" dirty="0">
                <a:solidFill>
                  <a:prstClr val="black"/>
                </a:solidFill>
              </a:rPr>
              <a:t> et al. 2016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3. Approximate Control Variates. </a:t>
            </a:r>
            <a:r>
              <a:rPr lang="en-US" sz="1200" dirty="0" err="1">
                <a:solidFill>
                  <a:prstClr val="black"/>
                </a:solidFill>
              </a:rPr>
              <a:t>Gorodetsky</a:t>
            </a:r>
            <a:r>
              <a:rPr lang="en-US" sz="1200" dirty="0">
                <a:solidFill>
                  <a:prstClr val="black"/>
                </a:solidFill>
              </a:rPr>
              <a:t> et al. 2019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ED4026-E3FC-8D42-9B52-3B26FFC9CB18}"/>
              </a:ext>
            </a:extLst>
          </p:cNvPr>
          <p:cNvSpPr txBox="1"/>
          <p:nvPr/>
        </p:nvSpPr>
        <p:spPr>
          <a:xfrm>
            <a:off x="4428929" y="4802102"/>
            <a:ext cx="369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</a:rPr>
              <a:t>4. Physics-informed neural networks. </a:t>
            </a:r>
            <a:r>
              <a:rPr lang="en-US" sz="1200" dirty="0" err="1">
                <a:solidFill>
                  <a:prstClr val="black"/>
                </a:solidFill>
              </a:rPr>
              <a:t>Raissi</a:t>
            </a:r>
            <a:r>
              <a:rPr lang="en-US" sz="1200" dirty="0">
                <a:solidFill>
                  <a:prstClr val="black"/>
                </a:solidFill>
              </a:rPr>
              <a:t> et al. 2019.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5. Physics-informed generative adversarial networks Yang et. al. 2018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29FF42-A549-3A4F-9802-384DD415871E}"/>
              </a:ext>
            </a:extLst>
          </p:cNvPr>
          <p:cNvSpPr txBox="1"/>
          <p:nvPr/>
        </p:nvSpPr>
        <p:spPr>
          <a:xfrm>
            <a:off x="8561033" y="4834579"/>
            <a:ext cx="314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/>
              <a:t>6. Active learning in practice. Settles 2011.</a:t>
            </a:r>
          </a:p>
          <a:p>
            <a:pPr defTabSz="914400"/>
            <a:r>
              <a:rPr lang="en-US" sz="1200" dirty="0"/>
              <a:t>7. Active learning for reliability analysis. Bichon et al. 2008.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0AB238-339C-794C-8890-3E9658C7CE57}"/>
              </a:ext>
            </a:extLst>
          </p:cNvPr>
          <p:cNvGrpSpPr/>
          <p:nvPr/>
        </p:nvGrpSpPr>
        <p:grpSpPr>
          <a:xfrm>
            <a:off x="4315081" y="1950579"/>
            <a:ext cx="3657287" cy="1605381"/>
            <a:chOff x="4315081" y="2453875"/>
            <a:chExt cx="3657287" cy="160538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CED55D4-6D61-F948-89E6-633A0D7D23CB}"/>
                </a:ext>
              </a:extLst>
            </p:cNvPr>
            <p:cNvSpPr/>
            <p:nvPr/>
          </p:nvSpPr>
          <p:spPr>
            <a:xfrm>
              <a:off x="5567367" y="3458100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5E7DC2-C816-C44E-B305-6EF1A66B960D}"/>
                </a:ext>
              </a:extLst>
            </p:cNvPr>
            <p:cNvGrpSpPr/>
            <p:nvPr/>
          </p:nvGrpSpPr>
          <p:grpSpPr>
            <a:xfrm>
              <a:off x="5187230" y="2453875"/>
              <a:ext cx="617477" cy="594360"/>
              <a:chOff x="871839" y="3063503"/>
              <a:chExt cx="617477" cy="59436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2AF8FF6-69D0-434A-9389-870481EA6A81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1ADD12-CBBD-8047-9E0A-86BB13920BD3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D29A0A-4620-1D44-8F3B-DCA43D59DB54}"/>
                </a:ext>
              </a:extLst>
            </p:cNvPr>
            <p:cNvSpPr/>
            <p:nvPr/>
          </p:nvSpPr>
          <p:spPr>
            <a:xfrm>
              <a:off x="6215296" y="2466032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Equations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15B9CD-6910-0844-B5A0-6C77C1EEFB10}"/>
                </a:ext>
              </a:extLst>
            </p:cNvPr>
            <p:cNvCxnSpPr>
              <a:cxnSpLocks/>
              <a:stCxn id="29" idx="2"/>
              <a:endCxn id="26" idx="0"/>
            </p:cNvCxnSpPr>
            <p:nvPr/>
          </p:nvCxnSpPr>
          <p:spPr>
            <a:xfrm flipH="1">
              <a:off x="6138867" y="3060392"/>
              <a:ext cx="647929" cy="39770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292B03-E347-BD4D-A8F4-E9C59A77DB60}"/>
                </a:ext>
              </a:extLst>
            </p:cNvPr>
            <p:cNvCxnSpPr>
              <a:cxnSpLocks/>
              <a:stCxn id="37" idx="4"/>
              <a:endCxn id="26" idx="0"/>
            </p:cNvCxnSpPr>
            <p:nvPr/>
          </p:nvCxnSpPr>
          <p:spPr>
            <a:xfrm>
              <a:off x="5491118" y="3048235"/>
              <a:ext cx="647749" cy="409865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54DF295-A1DE-4E4D-B9FC-0E1D3BDBFC3D}"/>
                </a:ext>
              </a:extLst>
            </p:cNvPr>
            <p:cNvGrpSpPr/>
            <p:nvPr/>
          </p:nvGrpSpPr>
          <p:grpSpPr>
            <a:xfrm>
              <a:off x="7063790" y="3461547"/>
              <a:ext cx="908578" cy="594360"/>
              <a:chOff x="4465398" y="2772485"/>
              <a:chExt cx="908578" cy="59436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4602E2A-132D-284D-8964-45A77915B453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6EB1517-6BD5-6E4C-B187-7CB183298DAD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95" name="Right Arrow 94">
              <a:extLst>
                <a:ext uri="{FF2B5EF4-FFF2-40B4-BE49-F238E27FC236}">
                  <a16:creationId xmlns:a16="http://schemas.microsoft.com/office/drawing/2014/main" id="{CADA0CEF-344E-F244-8CEE-365227D4CA34}"/>
                </a:ext>
              </a:extLst>
            </p:cNvPr>
            <p:cNvSpPr/>
            <p:nvPr/>
          </p:nvSpPr>
          <p:spPr>
            <a:xfrm>
              <a:off x="5298823" y="3633122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80BFF2D8-DDD5-1549-878D-5D71945C65AC}"/>
                </a:ext>
              </a:extLst>
            </p:cNvPr>
            <p:cNvSpPr/>
            <p:nvPr/>
          </p:nvSpPr>
          <p:spPr>
            <a:xfrm>
              <a:off x="6762610" y="3626851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B0773AF-0149-E94B-97B9-AA6E8BF69089}"/>
                </a:ext>
              </a:extLst>
            </p:cNvPr>
            <p:cNvGrpSpPr/>
            <p:nvPr/>
          </p:nvGrpSpPr>
          <p:grpSpPr>
            <a:xfrm>
              <a:off x="4315081" y="3464896"/>
              <a:ext cx="896112" cy="594360"/>
              <a:chOff x="4478650" y="2759233"/>
              <a:chExt cx="896112" cy="59436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95F7008-A5CB-314F-AAF8-B36251B3781D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9DC04BA-A80E-E24E-9E3E-ABB8FB235F22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C718B-ACEA-224B-86E3-869504439FD7}"/>
              </a:ext>
            </a:extLst>
          </p:cNvPr>
          <p:cNvGrpSpPr/>
          <p:nvPr/>
        </p:nvGrpSpPr>
        <p:grpSpPr>
          <a:xfrm>
            <a:off x="8258692" y="2000282"/>
            <a:ext cx="3670539" cy="1548882"/>
            <a:chOff x="8258692" y="2503578"/>
            <a:chExt cx="3670539" cy="154888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BE79355-0595-BB49-8C2D-E77FE4D57D74}"/>
                </a:ext>
              </a:extLst>
            </p:cNvPr>
            <p:cNvCxnSpPr>
              <a:cxnSpLocks/>
              <a:stCxn id="111" idx="1"/>
              <a:endCxn id="109" idx="6"/>
            </p:cNvCxnSpPr>
            <p:nvPr/>
          </p:nvCxnSpPr>
          <p:spPr>
            <a:xfrm flipH="1">
              <a:off x="9587640" y="2800758"/>
              <a:ext cx="677248" cy="97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592AD4-3BA9-204D-A570-7E25406F1C62}"/>
                </a:ext>
              </a:extLst>
            </p:cNvPr>
            <p:cNvCxnSpPr>
              <a:cxnSpLocks/>
              <a:stCxn id="109" idx="4"/>
              <a:endCxn id="82" idx="0"/>
            </p:cNvCxnSpPr>
            <p:nvPr/>
          </p:nvCxnSpPr>
          <p:spPr>
            <a:xfrm>
              <a:off x="9290460" y="3107650"/>
              <a:ext cx="792018" cy="34365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A2632EC-AAC8-FE44-AE3E-A12A53082FF0}"/>
                </a:ext>
              </a:extLst>
            </p:cNvPr>
            <p:cNvCxnSpPr>
              <a:cxnSpLocks/>
              <a:stCxn id="82" idx="0"/>
              <a:endCxn id="111" idx="2"/>
            </p:cNvCxnSpPr>
            <p:nvPr/>
          </p:nvCxnSpPr>
          <p:spPr>
            <a:xfrm flipV="1">
              <a:off x="10082478" y="3097938"/>
              <a:ext cx="753910" cy="35336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D9910A9-6274-0C48-8E35-B7215DDC99B4}"/>
                </a:ext>
              </a:extLst>
            </p:cNvPr>
            <p:cNvSpPr/>
            <p:nvPr/>
          </p:nvSpPr>
          <p:spPr>
            <a:xfrm>
              <a:off x="9510978" y="3451304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78BC2A1-AD95-AF4B-8661-6F6DAC52D26C}"/>
                </a:ext>
              </a:extLst>
            </p:cNvPr>
            <p:cNvGrpSpPr/>
            <p:nvPr/>
          </p:nvGrpSpPr>
          <p:grpSpPr>
            <a:xfrm>
              <a:off x="11020653" y="3441499"/>
              <a:ext cx="908578" cy="594360"/>
              <a:chOff x="4465398" y="2772485"/>
              <a:chExt cx="908578" cy="59436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3469FA-1E3E-934E-AEBB-022B06511BCF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BA0A27-4624-004F-882C-04364B9AD6E4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E35A433-9150-774D-85B3-8DEC3E30CD65}"/>
                </a:ext>
              </a:extLst>
            </p:cNvPr>
            <p:cNvSpPr/>
            <p:nvPr/>
          </p:nvSpPr>
          <p:spPr>
            <a:xfrm>
              <a:off x="9222338" y="362632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5D65868F-5C1A-DD46-8C57-BE3663EE7422}"/>
                </a:ext>
              </a:extLst>
            </p:cNvPr>
            <p:cNvSpPr/>
            <p:nvPr/>
          </p:nvSpPr>
          <p:spPr>
            <a:xfrm>
              <a:off x="10716269" y="3620055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B89C45-C77F-2C48-859D-BBF265A464AB}"/>
                </a:ext>
              </a:extLst>
            </p:cNvPr>
            <p:cNvGrpSpPr/>
            <p:nvPr/>
          </p:nvGrpSpPr>
          <p:grpSpPr>
            <a:xfrm>
              <a:off x="8258692" y="3458100"/>
              <a:ext cx="896112" cy="594360"/>
              <a:chOff x="4478650" y="2759233"/>
              <a:chExt cx="896112" cy="59436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F42E1A5-E033-DA41-84A6-EC84BBF39F96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ECF2DE"/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4271A45-92AB-FA4C-B1A9-FE479FBCA178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99DCCDE-A774-0948-9571-C32B8D8D553F}"/>
                </a:ext>
              </a:extLst>
            </p:cNvPr>
            <p:cNvGrpSpPr/>
            <p:nvPr/>
          </p:nvGrpSpPr>
          <p:grpSpPr>
            <a:xfrm>
              <a:off x="8986572" y="2513290"/>
              <a:ext cx="617477" cy="594360"/>
              <a:chOff x="871839" y="3063503"/>
              <a:chExt cx="617477" cy="59436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BC18EC4-A8F3-5F42-9AC7-5E2989B73F9A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7B8BF59-1774-B248-8E87-AAE8A2C4079E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B4C8B75-AAE4-7E41-AFB2-7E64483EA42B}"/>
                </a:ext>
              </a:extLst>
            </p:cNvPr>
            <p:cNvSpPr/>
            <p:nvPr/>
          </p:nvSpPr>
          <p:spPr>
            <a:xfrm>
              <a:off x="10264888" y="2503578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D6EEFA-5B65-4248-8238-660977070E98}"/>
              </a:ext>
            </a:extLst>
          </p:cNvPr>
          <p:cNvGrpSpPr/>
          <p:nvPr/>
        </p:nvGrpSpPr>
        <p:grpSpPr>
          <a:xfrm>
            <a:off x="321314" y="1796647"/>
            <a:ext cx="3747740" cy="2114016"/>
            <a:chOff x="321314" y="2299943"/>
            <a:chExt cx="3747740" cy="21140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720B6-F6C2-C848-A64C-EAF8E91E5723}"/>
                </a:ext>
              </a:extLst>
            </p:cNvPr>
            <p:cNvSpPr/>
            <p:nvPr/>
          </p:nvSpPr>
          <p:spPr>
            <a:xfrm>
              <a:off x="1521020" y="3819599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E73797-C839-0F49-972D-65866A07855E}"/>
                </a:ext>
              </a:extLst>
            </p:cNvPr>
            <p:cNvCxnSpPr>
              <a:cxnSpLocks/>
              <a:stCxn id="87" idx="4"/>
              <a:endCxn id="87" idx="5"/>
            </p:cNvCxnSpPr>
            <p:nvPr/>
          </p:nvCxnSpPr>
          <p:spPr>
            <a:xfrm flipV="1">
              <a:off x="2086274" y="2807261"/>
              <a:ext cx="210138" cy="8704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43FE67D-8C95-0546-AE8A-A94BC9B13C44}"/>
                </a:ext>
              </a:extLst>
            </p:cNvPr>
            <p:cNvCxnSpPr>
              <a:cxnSpLocks/>
              <a:stCxn id="87" idx="4"/>
              <a:endCxn id="77" idx="0"/>
            </p:cNvCxnSpPr>
            <p:nvPr/>
          </p:nvCxnSpPr>
          <p:spPr>
            <a:xfrm>
              <a:off x="2086274" y="2894303"/>
              <a:ext cx="6246" cy="15637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A4E8D390-AEB3-4A46-A5E6-D967D451ECA3}"/>
                </a:ext>
              </a:extLst>
            </p:cNvPr>
            <p:cNvSpPr/>
            <p:nvPr/>
          </p:nvSpPr>
          <p:spPr>
            <a:xfrm>
              <a:off x="2704251" y="3656391"/>
              <a:ext cx="155448" cy="155448"/>
            </a:xfrm>
            <a:prstGeom prst="diamond">
              <a:avLst/>
            </a:prstGeom>
            <a:solidFill>
              <a:srgbClr val="FFF6C8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9E2B4C-4889-A948-96F4-A412400D7DF1}"/>
                </a:ext>
              </a:extLst>
            </p:cNvPr>
            <p:cNvSpPr/>
            <p:nvPr/>
          </p:nvSpPr>
          <p:spPr>
            <a:xfrm>
              <a:off x="1521020" y="3050675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D56B753-0E9E-DC4C-BB64-F83381CEE84B}"/>
                </a:ext>
              </a:extLst>
            </p:cNvPr>
            <p:cNvGrpSpPr/>
            <p:nvPr/>
          </p:nvGrpSpPr>
          <p:grpSpPr>
            <a:xfrm>
              <a:off x="1782386" y="2299943"/>
              <a:ext cx="617477" cy="594360"/>
              <a:chOff x="871839" y="3063503"/>
              <a:chExt cx="617477" cy="59436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6706B18-C546-FF40-BD4A-3D797B53E109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4F486B5-BB3B-9A4A-872E-060449DB5228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AAFF183-1141-864C-BEE5-BAEC35FC2C7C}"/>
                </a:ext>
              </a:extLst>
            </p:cNvPr>
            <p:cNvGrpSpPr/>
            <p:nvPr/>
          </p:nvGrpSpPr>
          <p:grpSpPr>
            <a:xfrm>
              <a:off x="3160476" y="3454180"/>
              <a:ext cx="908578" cy="594360"/>
              <a:chOff x="4465398" y="2772486"/>
              <a:chExt cx="908578" cy="59436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DDFC0B9-96CF-5240-9F2C-9ABF4102CFC8}"/>
                  </a:ext>
                </a:extLst>
              </p:cNvPr>
              <p:cNvSpPr/>
              <p:nvPr/>
            </p:nvSpPr>
            <p:spPr>
              <a:xfrm>
                <a:off x="4465398" y="2772486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0C5E340-6437-C34F-9712-3BA0BC67ECBD}"/>
                  </a:ext>
                </a:extLst>
              </p:cNvPr>
              <p:cNvSpPr txBox="1"/>
              <p:nvPr/>
            </p:nvSpPr>
            <p:spPr>
              <a:xfrm>
                <a:off x="4469561" y="2906157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B60F9A3-7179-8C40-910A-C8F3A7B407D1}"/>
                </a:ext>
              </a:extLst>
            </p:cNvPr>
            <p:cNvGrpSpPr/>
            <p:nvPr/>
          </p:nvGrpSpPr>
          <p:grpSpPr>
            <a:xfrm>
              <a:off x="321314" y="3444248"/>
              <a:ext cx="896112" cy="594360"/>
              <a:chOff x="4478650" y="2759233"/>
              <a:chExt cx="896112" cy="59436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2809289-E777-6449-B0A0-589AB7AE1A27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DBE2051-D9F7-AA42-9488-893657B38ED1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8B97B4A7-AB40-DF42-9348-D9A08CD6D67E}"/>
                </a:ext>
              </a:extLst>
            </p:cNvPr>
            <p:cNvSpPr/>
            <p:nvPr/>
          </p:nvSpPr>
          <p:spPr>
            <a:xfrm rot="19813336">
              <a:off x="1231727" y="3326610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2E1FBF19-8C64-6A46-855D-DEC523DD5A52}"/>
                </a:ext>
              </a:extLst>
            </p:cNvPr>
            <p:cNvSpPr/>
            <p:nvPr/>
          </p:nvSpPr>
          <p:spPr>
            <a:xfrm>
              <a:off x="2891807" y="362460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4EB67-E65B-7E42-9913-9DAA6BA8A234}"/>
                </a:ext>
              </a:extLst>
            </p:cNvPr>
            <p:cNvSpPr/>
            <p:nvPr/>
          </p:nvSpPr>
          <p:spPr>
            <a:xfrm rot="1772577">
              <a:off x="1223431" y="3917687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A851D3E-D09D-2B4C-8C72-5F37B09B01EC}"/>
                </a:ext>
              </a:extLst>
            </p:cNvPr>
            <p:cNvCxnSpPr>
              <a:stCxn id="77" idx="3"/>
              <a:endCxn id="16" idx="0"/>
            </p:cNvCxnSpPr>
            <p:nvPr/>
          </p:nvCxnSpPr>
          <p:spPr>
            <a:xfrm>
              <a:off x="2664020" y="3347855"/>
              <a:ext cx="117955" cy="308536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2D6281B1-F296-2D41-80FB-8C4D32A174AA}"/>
                </a:ext>
              </a:extLst>
            </p:cNvPr>
            <p:cNvCxnSpPr>
              <a:cxnSpLocks/>
              <a:stCxn id="9" idx="3"/>
              <a:endCxn id="16" idx="2"/>
            </p:cNvCxnSpPr>
            <p:nvPr/>
          </p:nvCxnSpPr>
          <p:spPr>
            <a:xfrm flipV="1">
              <a:off x="2664020" y="3811839"/>
              <a:ext cx="117955" cy="304940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FA498A-9E64-8443-B2E0-32EFE2AE9C37}"/>
              </a:ext>
            </a:extLst>
          </p:cNvPr>
          <p:cNvSpPr/>
          <p:nvPr/>
        </p:nvSpPr>
        <p:spPr>
          <a:xfrm>
            <a:off x="176856" y="1205760"/>
            <a:ext cx="3977384" cy="4450762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0A20DD2-A6D7-0341-9EBB-29521FF05848}"/>
              </a:ext>
            </a:extLst>
          </p:cNvPr>
          <p:cNvSpPr/>
          <p:nvPr/>
        </p:nvSpPr>
        <p:spPr>
          <a:xfrm>
            <a:off x="4198051" y="1205759"/>
            <a:ext cx="3977384" cy="4433041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66F54CF-BBA0-B640-84E4-1E62F2320C60}"/>
              </a:ext>
            </a:extLst>
          </p:cNvPr>
          <p:cNvSpPr/>
          <p:nvPr/>
        </p:nvSpPr>
        <p:spPr>
          <a:xfrm>
            <a:off x="8219246" y="1205758"/>
            <a:ext cx="3852594" cy="4450763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2EC0DE7-C3D3-5C4D-A073-04AEE4860167}"/>
              </a:ext>
            </a:extLst>
          </p:cNvPr>
          <p:cNvSpPr txBox="1"/>
          <p:nvPr/>
        </p:nvSpPr>
        <p:spPr>
          <a:xfrm>
            <a:off x="474186" y="5736809"/>
            <a:ext cx="335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</a:t>
            </a:r>
            <a:r>
              <a:rPr lang="en-US" b="1" i="1" dirty="0">
                <a:solidFill>
                  <a:prstClr val="black"/>
                </a:solidFill>
              </a:rPr>
              <a:t>: </a:t>
            </a:r>
            <a:r>
              <a:rPr lang="en-US" dirty="0">
                <a:solidFill>
                  <a:prstClr val="black"/>
                </a:solidFill>
              </a:rPr>
              <a:t>Trajectory simulation for EDL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9ABEBD3-E2EA-C640-BC62-656E6758F347}"/>
              </a:ext>
            </a:extLst>
          </p:cNvPr>
          <p:cNvSpPr txBox="1"/>
          <p:nvPr/>
        </p:nvSpPr>
        <p:spPr>
          <a:xfrm>
            <a:off x="4150727" y="5735940"/>
            <a:ext cx="4001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US" dirty="0"/>
              <a:t>Material characterization for additive manufacturing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D9EB535-AF84-6B45-AA4F-D6F06BE7D98D}"/>
              </a:ext>
            </a:extLst>
          </p:cNvPr>
          <p:cNvSpPr txBox="1"/>
          <p:nvPr/>
        </p:nvSpPr>
        <p:spPr>
          <a:xfrm>
            <a:off x="8365275" y="5737534"/>
            <a:ext cx="375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Application:</a:t>
            </a:r>
            <a:r>
              <a:rPr lang="en-US" dirty="0">
                <a:solidFill>
                  <a:prstClr val="black"/>
                </a:solidFill>
              </a:rPr>
              <a:t> Spacesuit reliability analysis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7B2CB0F-F9A7-B44F-A877-D55E3907FDCA}"/>
              </a:ext>
            </a:extLst>
          </p:cNvPr>
          <p:cNvSpPr/>
          <p:nvPr/>
        </p:nvSpPr>
        <p:spPr>
          <a:xfrm>
            <a:off x="140559" y="1079085"/>
            <a:ext cx="4032898" cy="5290458"/>
          </a:xfrm>
          <a:prstGeom prst="rect">
            <a:avLst/>
          </a:prstGeom>
          <a:solidFill>
            <a:schemeClr val="bg1">
              <a:alpha val="760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F9C3AF6-CF82-E149-960D-1A7C0BF282AC}"/>
              </a:ext>
            </a:extLst>
          </p:cNvPr>
          <p:cNvSpPr/>
          <p:nvPr/>
        </p:nvSpPr>
        <p:spPr>
          <a:xfrm>
            <a:off x="8211128" y="1177515"/>
            <a:ext cx="3968786" cy="5290458"/>
          </a:xfrm>
          <a:prstGeom prst="rect">
            <a:avLst/>
          </a:prstGeom>
          <a:solidFill>
            <a:schemeClr val="bg1">
              <a:alpha val="760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2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A252-E5EC-2C43-98BE-9A803BD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Motivation: Modeling &amp;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82DB1-2948-1240-8407-A18CC90E9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243" y="-1101897"/>
            <a:ext cx="10515600" cy="944873"/>
          </a:xfrm>
        </p:spPr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B058-5492-B24D-BD13-8A57DDC1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D024CF-BF1C-E741-BAF0-B3E994D90C77}"/>
              </a:ext>
            </a:extLst>
          </p:cNvPr>
          <p:cNvSpPr/>
          <p:nvPr/>
        </p:nvSpPr>
        <p:spPr>
          <a:xfrm>
            <a:off x="5443215" y="2054987"/>
            <a:ext cx="1371600" cy="100588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Model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6284A-82BB-1B47-BBC7-CD764F489541}"/>
              </a:ext>
            </a:extLst>
          </p:cNvPr>
          <p:cNvGrpSpPr/>
          <p:nvPr/>
        </p:nvGrpSpPr>
        <p:grpSpPr>
          <a:xfrm>
            <a:off x="3025216" y="2056914"/>
            <a:ext cx="1475347" cy="1005840"/>
            <a:chOff x="2982352" y="2085490"/>
            <a:chExt cx="1475347" cy="10058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748136-E30D-0446-8A4F-8AB335D2C07F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DD2B6-F56B-274F-A5F9-8D873FB48127}"/>
                </a:ext>
              </a:extLst>
            </p:cNvPr>
            <p:cNvSpPr txBox="1"/>
            <p:nvPr/>
          </p:nvSpPr>
          <p:spPr>
            <a:xfrm>
              <a:off x="3195765" y="2357288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Inputs</a:t>
              </a:r>
              <a:endParaRPr lang="en-US" sz="2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80D1A9-E72C-804D-B0D0-F7CCD9023CAD}"/>
              </a:ext>
            </a:extLst>
          </p:cNvPr>
          <p:cNvGrpSpPr/>
          <p:nvPr/>
        </p:nvGrpSpPr>
        <p:grpSpPr>
          <a:xfrm>
            <a:off x="7757525" y="2055029"/>
            <a:ext cx="1475347" cy="1005840"/>
            <a:chOff x="2982352" y="2085490"/>
            <a:chExt cx="1475347" cy="10058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B9C3B3-8906-F14B-A4BD-113A576BEBD4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FC501F-369F-9749-B3AF-8BFED9B64C12}"/>
                </a:ext>
              </a:extLst>
            </p:cNvPr>
            <p:cNvSpPr txBox="1"/>
            <p:nvPr/>
          </p:nvSpPr>
          <p:spPr>
            <a:xfrm>
              <a:off x="3095750" y="235728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Outputs</a:t>
              </a:r>
              <a:endParaRPr lang="en-US" sz="2400" dirty="0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576BB04-8F20-8241-897C-40EE24931365}"/>
              </a:ext>
            </a:extLst>
          </p:cNvPr>
          <p:cNvSpPr/>
          <p:nvPr/>
        </p:nvSpPr>
        <p:spPr>
          <a:xfrm>
            <a:off x="7057377" y="2321867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0A4B7D5-BDD4-144E-8645-DF81750EA760}"/>
              </a:ext>
            </a:extLst>
          </p:cNvPr>
          <p:cNvSpPr/>
          <p:nvPr/>
        </p:nvSpPr>
        <p:spPr>
          <a:xfrm>
            <a:off x="4753753" y="2328712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F3033-486A-454E-BDF9-CE1188A08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43" y="2773593"/>
            <a:ext cx="2032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9A988-A2D1-EB48-8BAA-F0841738A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47" y="2768407"/>
            <a:ext cx="2286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B4D09E-F7C6-3E4C-A105-4A392B05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965" y="2770832"/>
            <a:ext cx="2921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0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3910-55ED-7849-A4C8-DD31B464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Physics-Informed ML for Material Characterization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75EB-DCC6-A64E-9B76-4BF95862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9BA869-4F7A-3147-8F77-582D1C09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9604"/>
            <a:ext cx="8409710" cy="258220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Motivation</a:t>
            </a:r>
            <a:r>
              <a:rPr lang="en-US" dirty="0"/>
              <a:t>: Material characterization for additive manufacturing</a:t>
            </a:r>
          </a:p>
          <a:p>
            <a:r>
              <a:rPr lang="en-US" b="1" dirty="0"/>
              <a:t>Challenge</a:t>
            </a:r>
            <a:r>
              <a:rPr lang="en-US" dirty="0"/>
              <a:t>: solving high-dimensional, probabilistic inverse problems </a:t>
            </a:r>
          </a:p>
          <a:p>
            <a:r>
              <a:rPr lang="en-US" b="1" dirty="0"/>
              <a:t>Approach</a:t>
            </a:r>
            <a:r>
              <a:rPr lang="en-US" dirty="0"/>
              <a:t>: Implement physics-informed generative adversarial network (PIGAN) capable of estimating random material property fields from limited test data</a:t>
            </a:r>
          </a:p>
          <a:p>
            <a:pPr lvl="1"/>
            <a:r>
              <a:rPr lang="en-US" dirty="0"/>
              <a:t>GANs: state-of-the-art deep neural networks to learn distributions from data</a:t>
            </a:r>
          </a:p>
          <a:p>
            <a:pPr lvl="1"/>
            <a:r>
              <a:rPr lang="en-US" dirty="0"/>
              <a:t>Physics-informed: enables indirect estimation of material properties, use of smaller datasets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1E51BD-288C-4D40-A5BF-F028BF6E4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262" y="1213230"/>
            <a:ext cx="3069368" cy="1435840"/>
          </a:xfrm>
          <a:prstGeom prst="rect">
            <a:avLst/>
          </a:prstGeom>
        </p:spPr>
      </p:pic>
      <p:pic>
        <p:nvPicPr>
          <p:cNvPr id="54" name="Picture 5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06A728-F21B-1247-A063-86BA843C3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031" y="3564082"/>
            <a:ext cx="8740212" cy="27924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D9FC0-64D5-8B48-AA2B-BEA9DEC31A2E}"/>
              </a:ext>
            </a:extLst>
          </p:cNvPr>
          <p:cNvSpPr txBox="1"/>
          <p:nvPr/>
        </p:nvSpPr>
        <p:spPr>
          <a:xfrm>
            <a:off x="1418628" y="6569126"/>
            <a:ext cx="8689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Collaborators</a:t>
            </a:r>
            <a:r>
              <a:rPr lang="en-US" sz="1400" dirty="0"/>
              <a:t>: Julian Cuevas (U. Puerto Rico), Ted </a:t>
            </a:r>
            <a:r>
              <a:rPr lang="en-US" sz="1400" dirty="0" err="1"/>
              <a:t>Lewitt</a:t>
            </a:r>
            <a:r>
              <a:rPr lang="en-US" sz="1400" dirty="0"/>
              <a:t> (USC), Sean Lai (Portland State U.) – student interns at NASA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97E10-9E8C-2F46-96B5-4EE17F45FDAB}"/>
              </a:ext>
            </a:extLst>
          </p:cNvPr>
          <p:cNvSpPr txBox="1"/>
          <p:nvPr/>
        </p:nvSpPr>
        <p:spPr>
          <a:xfrm>
            <a:off x="6482080" y="284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3910-55ED-7849-A4C8-DD31B464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Physics-Informed ML for Material Characterization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75EB-DCC6-A64E-9B76-4BF95862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97E10-9E8C-2F46-96B5-4EE17F45FDAB}"/>
              </a:ext>
            </a:extLst>
          </p:cNvPr>
          <p:cNvSpPr txBox="1"/>
          <p:nvPr/>
        </p:nvSpPr>
        <p:spPr>
          <a:xfrm>
            <a:off x="6188566" y="28335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925951-2DBA-6244-8933-1B1230028C72}"/>
              </a:ext>
            </a:extLst>
          </p:cNvPr>
          <p:cNvSpPr txBox="1">
            <a:spLocks/>
          </p:cNvSpPr>
          <p:nvPr/>
        </p:nvSpPr>
        <p:spPr>
          <a:xfrm>
            <a:off x="769554" y="1114066"/>
            <a:ext cx="5437314" cy="1746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Example: </a:t>
            </a:r>
            <a:r>
              <a:rPr lang="en-US" sz="2400" dirty="0"/>
              <a:t>Train PIGAN to generate samples of a</a:t>
            </a:r>
            <a:r>
              <a:rPr lang="en-US" sz="2400" i="1" dirty="0"/>
              <a:t> lognormally-distributed</a:t>
            </a:r>
            <a:r>
              <a:rPr lang="en-US" sz="2400" dirty="0"/>
              <a:t>, </a:t>
            </a:r>
            <a:r>
              <a:rPr lang="en-US" sz="2400" i="1" dirty="0"/>
              <a:t>spatially-varying</a:t>
            </a:r>
            <a:r>
              <a:rPr lang="en-US" sz="2400" dirty="0"/>
              <a:t> material stiffness using </a:t>
            </a:r>
            <a:r>
              <a:rPr lang="en-US" sz="2400" i="1" dirty="0"/>
              <a:t>only</a:t>
            </a:r>
            <a:r>
              <a:rPr lang="en-US" sz="2400" dirty="0"/>
              <a:t> deformation data*</a:t>
            </a:r>
          </a:p>
          <a:p>
            <a:pPr lvl="1"/>
            <a:r>
              <a:rPr lang="en-US" sz="2000" dirty="0"/>
              <a:t>Synthetic DIC deformation data generated using the finite element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18429-5B26-0A48-9534-F500A82281A9}"/>
              </a:ext>
            </a:extLst>
          </p:cNvPr>
          <p:cNvSpPr txBox="1"/>
          <p:nvPr/>
        </p:nvSpPr>
        <p:spPr>
          <a:xfrm>
            <a:off x="1524002" y="6543893"/>
            <a:ext cx="914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*J. E. Warner et al. </a:t>
            </a:r>
            <a:r>
              <a:rPr lang="en-US" sz="1200" i="1" dirty="0"/>
              <a:t>Inverse Estimation of Elastic Modulus Using Physics-Informed Adversarial Networks</a:t>
            </a:r>
            <a:r>
              <a:rPr lang="en-US" sz="1200" dirty="0"/>
              <a:t>. NASA TM 2020-5001300. 2020.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20EDA9-A5C4-A346-9FAE-9AE37BF80272}"/>
              </a:ext>
            </a:extLst>
          </p:cNvPr>
          <p:cNvGrpSpPr/>
          <p:nvPr/>
        </p:nvGrpSpPr>
        <p:grpSpPr>
          <a:xfrm>
            <a:off x="6366226" y="1439361"/>
            <a:ext cx="1916076" cy="1843336"/>
            <a:chOff x="697671" y="2272141"/>
            <a:chExt cx="2191578" cy="20524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885F0D6-EE54-FB4B-8E88-DF50FF735586}"/>
                </a:ext>
              </a:extLst>
            </p:cNvPr>
            <p:cNvGrpSpPr/>
            <p:nvPr/>
          </p:nvGrpSpPr>
          <p:grpSpPr>
            <a:xfrm>
              <a:off x="697671" y="2272141"/>
              <a:ext cx="2191578" cy="2052467"/>
              <a:chOff x="1333500" y="1830420"/>
              <a:chExt cx="2781503" cy="260122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8563ED0-4EF1-0D4E-9F26-FB64D8099500}"/>
                  </a:ext>
                </a:extLst>
              </p:cNvPr>
              <p:cNvSpPr/>
              <p:nvPr/>
            </p:nvSpPr>
            <p:spPr>
              <a:xfrm>
                <a:off x="2421557" y="2950055"/>
                <a:ext cx="321744" cy="361950"/>
              </a:xfrm>
              <a:prstGeom prst="rect">
                <a:avLst/>
              </a:prstGeom>
              <a:solidFill>
                <a:srgbClr val="CFE9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1107E5C-AB8C-F047-8362-5142836A8534}"/>
                  </a:ext>
                </a:extLst>
              </p:cNvPr>
              <p:cNvGrpSpPr/>
              <p:nvPr/>
            </p:nvGrpSpPr>
            <p:grpSpPr>
              <a:xfrm>
                <a:off x="1333500" y="1830420"/>
                <a:ext cx="2781503" cy="2601220"/>
                <a:chOff x="1538705" y="1446107"/>
                <a:chExt cx="2781503" cy="2601220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CBC16098-1CC2-1440-80FF-A1442C3B94AF}"/>
                    </a:ext>
                  </a:extLst>
                </p:cNvPr>
                <p:cNvGrpSpPr/>
                <p:nvPr/>
              </p:nvGrpSpPr>
              <p:grpSpPr>
                <a:xfrm>
                  <a:off x="1538705" y="1446107"/>
                  <a:ext cx="2781503" cy="2601220"/>
                  <a:chOff x="1538705" y="1446107"/>
                  <a:chExt cx="2781503" cy="2601220"/>
                </a:xfrm>
              </p:grpSpPr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4FAC551D-087B-D648-AE70-3F6AE93076CE}"/>
                      </a:ext>
                    </a:extLst>
                  </p:cNvPr>
                  <p:cNvGrpSpPr/>
                  <p:nvPr/>
                </p:nvGrpSpPr>
                <p:grpSpPr>
                  <a:xfrm>
                    <a:off x="1538705" y="1446107"/>
                    <a:ext cx="2781503" cy="2601220"/>
                    <a:chOff x="1538705" y="1446107"/>
                    <a:chExt cx="2781503" cy="2601220"/>
                  </a:xfrm>
                </p:grpSpPr>
                <p:pic>
                  <p:nvPicPr>
                    <p:cNvPr id="126" name="Picture 125">
                      <a:extLst>
                        <a:ext uri="{FF2B5EF4-FFF2-40B4-BE49-F238E27FC236}">
                          <a16:creationId xmlns:a16="http://schemas.microsoft.com/office/drawing/2014/main" id="{868696B3-6EE3-664D-A5EF-33858D948C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538705" y="1446107"/>
                      <a:ext cx="2781503" cy="260122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5D1F3AA8-3FA3-2C45-9D85-6E24981A63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9106" y="1987550"/>
                      <a:ext cx="321744" cy="361950"/>
                    </a:xfrm>
                    <a:prstGeom prst="rect">
                      <a:avLst/>
                    </a:prstGeom>
                    <a:solidFill>
                      <a:srgbClr val="CFE9F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974821ED-EEA6-E440-BED0-1E4FBC9D1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5856" y="2565742"/>
                      <a:ext cx="321744" cy="361950"/>
                    </a:xfrm>
                    <a:prstGeom prst="rect">
                      <a:avLst/>
                    </a:prstGeom>
                    <a:solidFill>
                      <a:srgbClr val="CFE9F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50385265-692B-024E-9E7C-31029642B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8706" y="2565742"/>
                      <a:ext cx="321744" cy="361950"/>
                    </a:xfrm>
                    <a:prstGeom prst="rect">
                      <a:avLst/>
                    </a:prstGeom>
                    <a:solidFill>
                      <a:srgbClr val="CFE9F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45F5F9DD-AAD9-5547-9A3F-D3DBE7D56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6762" y="3248025"/>
                      <a:ext cx="321744" cy="361950"/>
                    </a:xfrm>
                    <a:prstGeom prst="rect">
                      <a:avLst/>
                    </a:prstGeom>
                    <a:solidFill>
                      <a:srgbClr val="CFE9F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125" name="Picture 124">
                    <a:extLst>
                      <a:ext uri="{FF2B5EF4-FFF2-40B4-BE49-F238E27FC236}">
                        <a16:creationId xmlns:a16="http://schemas.microsoft.com/office/drawing/2014/main" id="{742AB000-B860-C141-A5ED-C8D8AB21E7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496728" y="1587500"/>
                    <a:ext cx="565150" cy="26670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95AC275-62E5-C649-A86D-AD8ECB711FFD}"/>
                    </a:ext>
                  </a:extLst>
                </p:cNvPr>
                <p:cNvSpPr/>
                <p:nvPr/>
              </p:nvSpPr>
              <p:spPr>
                <a:xfrm>
                  <a:off x="2635218" y="2565742"/>
                  <a:ext cx="321744" cy="361950"/>
                </a:xfrm>
                <a:prstGeom prst="rect">
                  <a:avLst/>
                </a:prstGeom>
                <a:solidFill>
                  <a:srgbClr val="CFE9F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5E3FAE2-D0C0-3F48-8E6D-ED8F821DCD06}"/>
                  </a:ext>
                </a:extLst>
              </p:cNvPr>
              <p:cNvGrpSpPr/>
              <p:nvPr/>
            </p:nvGrpSpPr>
            <p:grpSpPr>
              <a:xfrm>
                <a:off x="1818741" y="2369918"/>
                <a:ext cx="1642211" cy="1602013"/>
                <a:chOff x="2023946" y="1960205"/>
                <a:chExt cx="1642211" cy="160201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4E227F3-752B-4D47-ACAF-2211D3F8DF2E}"/>
                    </a:ext>
                  </a:extLst>
                </p:cNvPr>
                <p:cNvGrpSpPr/>
                <p:nvPr/>
              </p:nvGrpSpPr>
              <p:grpSpPr>
                <a:xfrm>
                  <a:off x="2031516" y="1960205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113" name="Picture 112">
                    <a:extLst>
                      <a:ext uri="{FF2B5EF4-FFF2-40B4-BE49-F238E27FC236}">
                        <a16:creationId xmlns:a16="http://schemas.microsoft.com/office/drawing/2014/main" id="{B8AE579B-C8D1-954F-B754-A132BDEEB7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>
                    <a:extLst>
                      <a:ext uri="{FF2B5EF4-FFF2-40B4-BE49-F238E27FC236}">
                        <a16:creationId xmlns:a16="http://schemas.microsoft.com/office/drawing/2014/main" id="{67819C82-3A4B-B44A-AE6D-DAD3F15CA3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>
                    <a:extLst>
                      <a:ext uri="{FF2B5EF4-FFF2-40B4-BE49-F238E27FC236}">
                        <a16:creationId xmlns:a16="http://schemas.microsoft.com/office/drawing/2014/main" id="{BA7D13AE-E7B9-4149-A558-D0786B3127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>
                    <a:extLst>
                      <a:ext uri="{FF2B5EF4-FFF2-40B4-BE49-F238E27FC236}">
                        <a16:creationId xmlns:a16="http://schemas.microsoft.com/office/drawing/2014/main" id="{31687263-B382-7847-8265-733644771E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>
                    <a:extLst>
                      <a:ext uri="{FF2B5EF4-FFF2-40B4-BE49-F238E27FC236}">
                        <a16:creationId xmlns:a16="http://schemas.microsoft.com/office/drawing/2014/main" id="{E9D08F02-356A-CB44-99F6-2B662A125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>
                    <a:extLst>
                      <a:ext uri="{FF2B5EF4-FFF2-40B4-BE49-F238E27FC236}">
                        <a16:creationId xmlns:a16="http://schemas.microsoft.com/office/drawing/2014/main" id="{C018EA2B-6936-994C-B5C5-09B35F5A08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>
                    <a:extLst>
                      <a:ext uri="{FF2B5EF4-FFF2-40B4-BE49-F238E27FC236}">
                        <a16:creationId xmlns:a16="http://schemas.microsoft.com/office/drawing/2014/main" id="{78ACE2F6-DE09-C84F-80B2-9CDB343204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>
                    <a:extLst>
                      <a:ext uri="{FF2B5EF4-FFF2-40B4-BE49-F238E27FC236}">
                        <a16:creationId xmlns:a16="http://schemas.microsoft.com/office/drawing/2014/main" id="{E0BD62E3-67C7-284F-8286-B10071B9CE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>
                    <a:extLst>
                      <a:ext uri="{FF2B5EF4-FFF2-40B4-BE49-F238E27FC236}">
                        <a16:creationId xmlns:a16="http://schemas.microsoft.com/office/drawing/2014/main" id="{F3750A3C-3603-0449-8AEB-F23DAE4304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E98A41A-1EE4-AE44-8790-1621296DE3CD}"/>
                    </a:ext>
                  </a:extLst>
                </p:cNvPr>
                <p:cNvGrpSpPr/>
                <p:nvPr/>
              </p:nvGrpSpPr>
              <p:grpSpPr>
                <a:xfrm>
                  <a:off x="2029309" y="2127588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104" name="Picture 103">
                    <a:extLst>
                      <a:ext uri="{FF2B5EF4-FFF2-40B4-BE49-F238E27FC236}">
                        <a16:creationId xmlns:a16="http://schemas.microsoft.com/office/drawing/2014/main" id="{CF9063E2-644E-3746-BDFE-DD9A54ACFD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05" name="Picture 104">
                    <a:extLst>
                      <a:ext uri="{FF2B5EF4-FFF2-40B4-BE49-F238E27FC236}">
                        <a16:creationId xmlns:a16="http://schemas.microsoft.com/office/drawing/2014/main" id="{32DD48F3-41A3-E743-9CFE-770A40DC9E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ACDF6C44-0503-3947-891F-3D41C1E348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>
                    <a:extLst>
                      <a:ext uri="{FF2B5EF4-FFF2-40B4-BE49-F238E27FC236}">
                        <a16:creationId xmlns:a16="http://schemas.microsoft.com/office/drawing/2014/main" id="{3A1AE481-D90E-C94E-95BB-FCD7407812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96B67A04-271C-7F4B-B571-B9E959CC8E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4770D345-4D50-B94F-A9C2-F9FCA6AEE5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>
                    <a:extLst>
                      <a:ext uri="{FF2B5EF4-FFF2-40B4-BE49-F238E27FC236}">
                        <a16:creationId xmlns:a16="http://schemas.microsoft.com/office/drawing/2014/main" id="{A086FA6C-89F4-014E-A514-B06F8EBCA9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>
                    <a:extLst>
                      <a:ext uri="{FF2B5EF4-FFF2-40B4-BE49-F238E27FC236}">
                        <a16:creationId xmlns:a16="http://schemas.microsoft.com/office/drawing/2014/main" id="{C7483976-AD34-3644-943E-63CC2AAF26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12" name="Picture 111">
                    <a:extLst>
                      <a:ext uri="{FF2B5EF4-FFF2-40B4-BE49-F238E27FC236}">
                        <a16:creationId xmlns:a16="http://schemas.microsoft.com/office/drawing/2014/main" id="{772C692F-CC11-E249-A983-642BD4E0F2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3CC53F2-8C13-1D4E-8271-31822AA00AF5}"/>
                    </a:ext>
                  </a:extLst>
                </p:cNvPr>
                <p:cNvGrpSpPr/>
                <p:nvPr/>
              </p:nvGrpSpPr>
              <p:grpSpPr>
                <a:xfrm>
                  <a:off x="2029309" y="2297711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52508F1B-B9E9-5F4B-8A42-D5BC60EA76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96" name="Picture 95">
                    <a:extLst>
                      <a:ext uri="{FF2B5EF4-FFF2-40B4-BE49-F238E27FC236}">
                        <a16:creationId xmlns:a16="http://schemas.microsoft.com/office/drawing/2014/main" id="{24C5A196-E9D5-104D-BDF9-3AF5ED5A3D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CA0037E0-F313-3340-BD5B-6399B30870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>
                    <a:extLst>
                      <a:ext uri="{FF2B5EF4-FFF2-40B4-BE49-F238E27FC236}">
                        <a16:creationId xmlns:a16="http://schemas.microsoft.com/office/drawing/2014/main" id="{898B192A-E939-8A47-9706-487E716423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>
                    <a:extLst>
                      <a:ext uri="{FF2B5EF4-FFF2-40B4-BE49-F238E27FC236}">
                        <a16:creationId xmlns:a16="http://schemas.microsoft.com/office/drawing/2014/main" id="{9FA629CF-C104-204E-BDF0-B10D55A53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>
                    <a:extLst>
                      <a:ext uri="{FF2B5EF4-FFF2-40B4-BE49-F238E27FC236}">
                        <a16:creationId xmlns:a16="http://schemas.microsoft.com/office/drawing/2014/main" id="{3D26A736-2E39-6F47-B52D-74B302C3E4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3EA0A72A-B57F-D34A-865F-874F572A5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0277C398-5580-204D-B780-FB0DC0EFB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>
                    <a:extLst>
                      <a:ext uri="{FF2B5EF4-FFF2-40B4-BE49-F238E27FC236}">
                        <a16:creationId xmlns:a16="http://schemas.microsoft.com/office/drawing/2014/main" id="{EDE8AC0D-AC2D-FD48-9A20-BA881A95BA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D2C6ABD-F664-C04E-AE17-A38DCC6EE918}"/>
                    </a:ext>
                  </a:extLst>
                </p:cNvPr>
                <p:cNvGrpSpPr/>
                <p:nvPr/>
              </p:nvGrpSpPr>
              <p:grpSpPr>
                <a:xfrm>
                  <a:off x="2029309" y="2466947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C4D3E99E-AB9D-E043-AB01-10F2131752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87" name="Picture 86">
                    <a:extLst>
                      <a:ext uri="{FF2B5EF4-FFF2-40B4-BE49-F238E27FC236}">
                        <a16:creationId xmlns:a16="http://schemas.microsoft.com/office/drawing/2014/main" id="{101CB4F9-AC6B-D84B-B117-A0CAFF2181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38AF4DAA-B838-5A49-9091-CA56252218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>
                    <a:extLst>
                      <a:ext uri="{FF2B5EF4-FFF2-40B4-BE49-F238E27FC236}">
                        <a16:creationId xmlns:a16="http://schemas.microsoft.com/office/drawing/2014/main" id="{0FD34DEF-14C0-1148-BF41-D114BC28BC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>
                    <a:extLst>
                      <a:ext uri="{FF2B5EF4-FFF2-40B4-BE49-F238E27FC236}">
                        <a16:creationId xmlns:a16="http://schemas.microsoft.com/office/drawing/2014/main" id="{11A11FB1-D7F6-3942-9093-6AD1275AC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6AD1405A-A85B-0542-9E59-E44154167D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92" name="Picture 91">
                    <a:extLst>
                      <a:ext uri="{FF2B5EF4-FFF2-40B4-BE49-F238E27FC236}">
                        <a16:creationId xmlns:a16="http://schemas.microsoft.com/office/drawing/2014/main" id="{43486867-750E-1646-97B1-E8B0FB3CEF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0D1DDABA-F9E3-9645-BDB8-48ED7EFB41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93">
                    <a:extLst>
                      <a:ext uri="{FF2B5EF4-FFF2-40B4-BE49-F238E27FC236}">
                        <a16:creationId xmlns:a16="http://schemas.microsoft.com/office/drawing/2014/main" id="{65240806-039F-B14D-AEE4-811FC39074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542BA10-4452-804E-A0AB-D6E7D12DE3B1}"/>
                    </a:ext>
                  </a:extLst>
                </p:cNvPr>
                <p:cNvGrpSpPr/>
                <p:nvPr/>
              </p:nvGrpSpPr>
              <p:grpSpPr>
                <a:xfrm>
                  <a:off x="2023946" y="2636386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77" name="Picture 76">
                    <a:extLst>
                      <a:ext uri="{FF2B5EF4-FFF2-40B4-BE49-F238E27FC236}">
                        <a16:creationId xmlns:a16="http://schemas.microsoft.com/office/drawing/2014/main" id="{3A3B466F-0AC5-204E-AAFD-F9813ACFD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68A1AE9A-3B92-C240-B573-9A91D13A2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C364347C-C165-8C49-8154-C2E22D8B63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FDB121FC-C421-824D-906E-43D4FF8429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EE76A431-FA47-0046-9F5C-3358870D72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1FE95E78-6BCB-674B-8874-BECE18EB0C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6338B25D-6955-3C4E-80FA-3B67693B6C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785B3D75-C43B-3741-90B7-E671540B42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F01833A1-F605-DA4E-BB68-576338E782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73EF00B-5E28-E84B-9F01-F346279A1479}"/>
                    </a:ext>
                  </a:extLst>
                </p:cNvPr>
                <p:cNvGrpSpPr/>
                <p:nvPr/>
              </p:nvGrpSpPr>
              <p:grpSpPr>
                <a:xfrm>
                  <a:off x="2023946" y="2804337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D7F6B9C4-0DD1-A74D-80CE-49E19CBEDE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3629EBB8-2A80-9146-8851-12A3C51CE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extLst>
                      <a:ext uri="{FF2B5EF4-FFF2-40B4-BE49-F238E27FC236}">
                        <a16:creationId xmlns:a16="http://schemas.microsoft.com/office/drawing/2014/main" id="{32F40DBB-6244-784A-9508-91DB451F2A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E16716AF-923D-1140-9517-4BFFC132ED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BD78AA38-BC5C-7D40-A7D7-20EF32796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>
                    <a:extLst>
                      <a:ext uri="{FF2B5EF4-FFF2-40B4-BE49-F238E27FC236}">
                        <a16:creationId xmlns:a16="http://schemas.microsoft.com/office/drawing/2014/main" id="{6B0FE43C-506E-6643-B0C0-F263F554A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23BC783E-024A-8B4B-B5BD-A5B3A22835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>
                    <a:extLst>
                      <a:ext uri="{FF2B5EF4-FFF2-40B4-BE49-F238E27FC236}">
                        <a16:creationId xmlns:a16="http://schemas.microsoft.com/office/drawing/2014/main" id="{7206681D-0BF6-6A46-B0A1-B1BC4E94C2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6F3355F6-D164-E64A-B627-1CA40B309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4EDA4758-EECD-F14A-AD8F-A44E690F193E}"/>
                    </a:ext>
                  </a:extLst>
                </p:cNvPr>
                <p:cNvGrpSpPr/>
                <p:nvPr/>
              </p:nvGrpSpPr>
              <p:grpSpPr>
                <a:xfrm>
                  <a:off x="2029309" y="2972923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DEB0EE14-7892-0C4E-8E0A-C319D2377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60" name="Picture 59">
                    <a:extLst>
                      <a:ext uri="{FF2B5EF4-FFF2-40B4-BE49-F238E27FC236}">
                        <a16:creationId xmlns:a16="http://schemas.microsoft.com/office/drawing/2014/main" id="{5717A725-2673-014E-A0CC-7B08CCB71F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61" name="Picture 60">
                    <a:extLst>
                      <a:ext uri="{FF2B5EF4-FFF2-40B4-BE49-F238E27FC236}">
                        <a16:creationId xmlns:a16="http://schemas.microsoft.com/office/drawing/2014/main" id="{0AF4FC1E-28B3-5F47-9C80-5793BB5C6F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ADC35401-6C35-DB4E-AE3C-44ADBF53A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2B7E0F4B-9A9D-9648-B8AB-D0C7E2B94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A2689B7E-CE22-7C48-A3AC-70E8E93235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AA3D92F0-20B1-C040-8E49-152C1CB080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extLst>
                      <a:ext uri="{FF2B5EF4-FFF2-40B4-BE49-F238E27FC236}">
                        <a16:creationId xmlns:a16="http://schemas.microsoft.com/office/drawing/2014/main" id="{C7EC37EF-16F6-3F43-8751-3D538A1034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4BA28D9F-0227-1748-96AA-EF5AB4B44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3DE4971-AF1E-ED4B-82B1-A6A78F343240}"/>
                    </a:ext>
                  </a:extLst>
                </p:cNvPr>
                <p:cNvGrpSpPr/>
                <p:nvPr/>
              </p:nvGrpSpPr>
              <p:grpSpPr>
                <a:xfrm>
                  <a:off x="2031516" y="3142362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87AEFA5C-302F-A644-9FEF-61BE70F51E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id="{B8EEA219-5094-334B-8FD3-AEBA96D89B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1B7AD57E-F107-0C40-AF11-885FAB82C4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33998886-0EFF-5E45-B86D-9ABCA73E33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E6AF51F1-42CB-FF4A-B7C9-1BB1062983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9777112B-9F63-6447-A72D-8CC32C6E4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>
                    <a:extLst>
                      <a:ext uri="{FF2B5EF4-FFF2-40B4-BE49-F238E27FC236}">
                        <a16:creationId xmlns:a16="http://schemas.microsoft.com/office/drawing/2014/main" id="{1CC857F7-2436-C946-A349-37995B8653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57" name="Picture 56">
                    <a:extLst>
                      <a:ext uri="{FF2B5EF4-FFF2-40B4-BE49-F238E27FC236}">
                        <a16:creationId xmlns:a16="http://schemas.microsoft.com/office/drawing/2014/main" id="{7169B8B3-E34F-5D4D-8C4F-DB157EB6F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C35D7868-57F6-164B-93D5-FEEDA8A9F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1BFF4CA-400F-1249-9FE3-BA3C183A160A}"/>
                    </a:ext>
                  </a:extLst>
                </p:cNvPr>
                <p:cNvGrpSpPr/>
                <p:nvPr/>
              </p:nvGrpSpPr>
              <p:grpSpPr>
                <a:xfrm>
                  <a:off x="2024782" y="3306570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40" name="Picture 39">
                    <a:extLst>
                      <a:ext uri="{FF2B5EF4-FFF2-40B4-BE49-F238E27FC236}">
                        <a16:creationId xmlns:a16="http://schemas.microsoft.com/office/drawing/2014/main" id="{389608D5-E010-8B41-8EE1-3247828081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040B8B6C-C41F-524B-8762-09ACF8BF08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7B8F6C3B-AFBC-6D44-A662-1B615454A0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43" name="Picture 42">
                    <a:extLst>
                      <a:ext uri="{FF2B5EF4-FFF2-40B4-BE49-F238E27FC236}">
                        <a16:creationId xmlns:a16="http://schemas.microsoft.com/office/drawing/2014/main" id="{07B9D0B0-7C4D-5A4C-B266-6A1582984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38419F36-5183-0848-B36C-A3FE9A083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812FF2A9-5AC4-834A-9439-6CCBF9B3B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46" name="Picture 45">
                    <a:extLst>
                      <a:ext uri="{FF2B5EF4-FFF2-40B4-BE49-F238E27FC236}">
                        <a16:creationId xmlns:a16="http://schemas.microsoft.com/office/drawing/2014/main" id="{50A9F07D-1CA2-E548-A127-E5CFD88372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47" name="Picture 46">
                    <a:extLst>
                      <a:ext uri="{FF2B5EF4-FFF2-40B4-BE49-F238E27FC236}">
                        <a16:creationId xmlns:a16="http://schemas.microsoft.com/office/drawing/2014/main" id="{7DC5ABCB-DCCF-894F-AC07-E2104FC296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48" name="Picture 47">
                    <a:extLst>
                      <a:ext uri="{FF2B5EF4-FFF2-40B4-BE49-F238E27FC236}">
                        <a16:creationId xmlns:a16="http://schemas.microsoft.com/office/drawing/2014/main" id="{0E892AE5-8A67-4C4F-BA68-6CD1D456D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D613AE9-0C6B-0949-A3E7-0327EB0BF8FE}"/>
                    </a:ext>
                  </a:extLst>
                </p:cNvPr>
                <p:cNvGrpSpPr/>
                <p:nvPr/>
              </p:nvGrpSpPr>
              <p:grpSpPr>
                <a:xfrm>
                  <a:off x="2023946" y="3470778"/>
                  <a:ext cx="1634641" cy="91440"/>
                  <a:chOff x="2031516" y="1960205"/>
                  <a:chExt cx="1634641" cy="91440"/>
                </a:xfrm>
              </p:grpSpPr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FC003438-6456-DE45-AD85-018CD8D666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03151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B80E233-0BFE-2741-A1C3-726AF54621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25191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3A3E17CA-DFDE-EE4E-86CE-F46D12BABE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418866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14557810-008E-3645-9447-D02A36E68A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0888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349803FC-14FF-664C-9059-93BEB0EB56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0255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BC773B76-95A0-6945-BE8F-C0E4E4D05D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99623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36">
                    <a:extLst>
                      <a:ext uri="{FF2B5EF4-FFF2-40B4-BE49-F238E27FC236}">
                        <a16:creationId xmlns:a16="http://schemas.microsoft.com/office/drawing/2014/main" id="{4B42DFA3-A010-954C-B5E3-F09401F29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7367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3F2A1FEC-55AB-D24F-B4AC-A511BCF5CF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381042" y="1960205"/>
                    <a:ext cx="91440" cy="91440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50F6D4F7-C51D-A343-8269-7C7E63482F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4717" y="1960205"/>
                    <a:ext cx="91440" cy="9144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D4E269-E200-CA4C-AC99-A4ACEDC88324}"/>
                </a:ext>
              </a:extLst>
            </p:cNvPr>
            <p:cNvGrpSpPr/>
            <p:nvPr/>
          </p:nvGrpSpPr>
          <p:grpSpPr>
            <a:xfrm>
              <a:off x="1371870" y="3705101"/>
              <a:ext cx="745845" cy="594730"/>
              <a:chOff x="1371870" y="3705101"/>
              <a:chExt cx="745845" cy="59473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3C71B2-C937-424E-8B9A-5027A3688F0D}"/>
                  </a:ext>
                </a:extLst>
              </p:cNvPr>
              <p:cNvSpPr txBox="1"/>
              <p:nvPr/>
            </p:nvSpPr>
            <p:spPr>
              <a:xfrm>
                <a:off x="1371870" y="3992054"/>
                <a:ext cx="7458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Sensors</a:t>
                </a: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BE56AC-FAE5-E946-A57F-6F1FFCD7D1C4}"/>
                  </a:ext>
                </a:extLst>
              </p:cNvPr>
              <p:cNvSpPr/>
              <p:nvPr/>
            </p:nvSpPr>
            <p:spPr>
              <a:xfrm>
                <a:off x="1864426" y="3705101"/>
                <a:ext cx="119772" cy="380011"/>
              </a:xfrm>
              <a:custGeom>
                <a:avLst/>
                <a:gdLst>
                  <a:gd name="connsiteX0" fmla="*/ 0 w 119772"/>
                  <a:gd name="connsiteY0" fmla="*/ 380011 h 380011"/>
                  <a:gd name="connsiteX1" fmla="*/ 118754 w 119772"/>
                  <a:gd name="connsiteY1" fmla="*/ 178130 h 380011"/>
                  <a:gd name="connsiteX2" fmla="*/ 47502 w 119772"/>
                  <a:gd name="connsiteY2" fmla="*/ 0 h 38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772" h="380011">
                    <a:moveTo>
                      <a:pt x="0" y="380011"/>
                    </a:moveTo>
                    <a:cubicBezTo>
                      <a:pt x="55418" y="310738"/>
                      <a:pt x="110837" y="241465"/>
                      <a:pt x="118754" y="178130"/>
                    </a:cubicBezTo>
                    <a:cubicBezTo>
                      <a:pt x="126671" y="114795"/>
                      <a:pt x="87086" y="57397"/>
                      <a:pt x="47502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B71CC3-463B-C847-916D-BD2EE870519D}"/>
              </a:ext>
            </a:extLst>
          </p:cNvPr>
          <p:cNvSpPr txBox="1"/>
          <p:nvPr/>
        </p:nvSpPr>
        <p:spPr>
          <a:xfrm>
            <a:off x="6517442" y="1144882"/>
            <a:ext cx="1440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Problem Domain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FDDB271-19D0-3D4F-A0B8-2F080EF350BD}"/>
              </a:ext>
            </a:extLst>
          </p:cNvPr>
          <p:cNvSpPr txBox="1"/>
          <p:nvPr/>
        </p:nvSpPr>
        <p:spPr>
          <a:xfrm>
            <a:off x="9198554" y="1124570"/>
            <a:ext cx="225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Synthetic Deformation Data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75F4700-5A9D-CD46-BDE2-D5145884590A}"/>
              </a:ext>
            </a:extLst>
          </p:cNvPr>
          <p:cNvGrpSpPr/>
          <p:nvPr/>
        </p:nvGrpSpPr>
        <p:grpSpPr>
          <a:xfrm>
            <a:off x="8481680" y="1285097"/>
            <a:ext cx="3513010" cy="1874107"/>
            <a:chOff x="7182392" y="3466090"/>
            <a:chExt cx="3513010" cy="187410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5088BF0-A1A4-ED4F-BE9E-60797E78BB9B}"/>
                </a:ext>
              </a:extLst>
            </p:cNvPr>
            <p:cNvGrpSpPr/>
            <p:nvPr/>
          </p:nvGrpSpPr>
          <p:grpSpPr>
            <a:xfrm>
              <a:off x="7182392" y="3605165"/>
              <a:ext cx="2151667" cy="1731834"/>
              <a:chOff x="7182392" y="3605165"/>
              <a:chExt cx="2151667" cy="1731834"/>
            </a:xfrm>
          </p:grpSpPr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A3C610C5-411F-8342-8105-5EA8ED4509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611" t="33417" r="35121" b="1516"/>
              <a:stretch/>
            </p:blipFill>
            <p:spPr>
              <a:xfrm>
                <a:off x="7414805" y="3855578"/>
                <a:ext cx="1919254" cy="1481421"/>
              </a:xfrm>
              <a:prstGeom prst="rect">
                <a:avLst/>
              </a:prstGeom>
            </p:spPr>
          </p:pic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995AA5D-CC9E-B845-A336-696745EEFE7B}"/>
                  </a:ext>
                </a:extLst>
              </p:cNvPr>
              <p:cNvSpPr txBox="1"/>
              <p:nvPr/>
            </p:nvSpPr>
            <p:spPr>
              <a:xfrm>
                <a:off x="7392028" y="3611980"/>
                <a:ext cx="7585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Sample 1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2CA6C9DD-4DD2-5D40-A001-9EBD92402631}"/>
                  </a:ext>
                </a:extLst>
              </p:cNvPr>
              <p:cNvSpPr txBox="1"/>
              <p:nvPr/>
            </p:nvSpPr>
            <p:spPr>
              <a:xfrm>
                <a:off x="8392649" y="3605165"/>
                <a:ext cx="7585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Sample 2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7FD53CD-DC29-FF44-9147-C426FD624D7B}"/>
                  </a:ext>
                </a:extLst>
              </p:cNvPr>
              <p:cNvSpPr txBox="1"/>
              <p:nvPr/>
            </p:nvSpPr>
            <p:spPr>
              <a:xfrm rot="16200000">
                <a:off x="6940435" y="4012698"/>
                <a:ext cx="7692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1</a:t>
                </a:r>
                <a:r>
                  <a:rPr lang="en-US" sz="1200" dirty="0"/>
                  <a:t> Def.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C8CA4A92-B06A-BB44-884E-9DA35FF6033A}"/>
                  </a:ext>
                </a:extLst>
              </p:cNvPr>
              <p:cNvSpPr txBox="1"/>
              <p:nvPr/>
            </p:nvSpPr>
            <p:spPr>
              <a:xfrm rot="16200000">
                <a:off x="6936245" y="4723089"/>
                <a:ext cx="7692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 Def.</a:t>
                </a:r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802B3BD-E521-AF47-8B85-2BBC8B1EEF41}"/>
                </a:ext>
              </a:extLst>
            </p:cNvPr>
            <p:cNvGrpSpPr/>
            <p:nvPr/>
          </p:nvGrpSpPr>
          <p:grpSpPr>
            <a:xfrm>
              <a:off x="9660252" y="3605164"/>
              <a:ext cx="1035150" cy="1735033"/>
              <a:chOff x="9727986" y="3605164"/>
              <a:chExt cx="1035150" cy="1735033"/>
            </a:xfrm>
          </p:grpSpPr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1B2BDC56-7F02-7E48-8927-41BBE43E89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314" t="33417" r="1466" b="1516"/>
              <a:stretch/>
            </p:blipFill>
            <p:spPr>
              <a:xfrm>
                <a:off x="9755395" y="3858776"/>
                <a:ext cx="1007741" cy="1481421"/>
              </a:xfrm>
              <a:prstGeom prst="rect">
                <a:avLst/>
              </a:prstGeom>
            </p:spPr>
          </p:pic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19E0398-19B5-2947-880D-4137A275AEE2}"/>
                  </a:ext>
                </a:extLst>
              </p:cNvPr>
              <p:cNvSpPr txBox="1"/>
              <p:nvPr/>
            </p:nvSpPr>
            <p:spPr>
              <a:xfrm>
                <a:off x="9727986" y="3605164"/>
                <a:ext cx="9941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Sample 1000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2C5C7FC-7A74-F343-A21E-363B6932B42A}"/>
                </a:ext>
              </a:extLst>
            </p:cNvPr>
            <p:cNvGrpSpPr/>
            <p:nvPr/>
          </p:nvGrpSpPr>
          <p:grpSpPr>
            <a:xfrm>
              <a:off x="9263778" y="3466090"/>
              <a:ext cx="403701" cy="1268290"/>
              <a:chOff x="9320223" y="3466090"/>
              <a:chExt cx="403701" cy="1268290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5937B2A-AA66-4E40-A724-4A0D1F645487}"/>
                  </a:ext>
                </a:extLst>
              </p:cNvPr>
              <p:cNvSpPr txBox="1"/>
              <p:nvPr/>
            </p:nvSpPr>
            <p:spPr>
              <a:xfrm>
                <a:off x="9326058" y="4272715"/>
                <a:ext cx="397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6800FA25-BCC0-3548-B5DB-C982717A70A0}"/>
                  </a:ext>
                </a:extLst>
              </p:cNvPr>
              <p:cNvSpPr txBox="1"/>
              <p:nvPr/>
            </p:nvSpPr>
            <p:spPr>
              <a:xfrm>
                <a:off x="9320223" y="3466090"/>
                <a:ext cx="397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…</a:t>
                </a:r>
              </a:p>
            </p:txBody>
          </p:sp>
        </p:grp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654EED4E-E6FC-E741-A8DB-C7159B0DD5BA}"/>
              </a:ext>
            </a:extLst>
          </p:cNvPr>
          <p:cNvSpPr txBox="1"/>
          <p:nvPr/>
        </p:nvSpPr>
        <p:spPr>
          <a:xfrm>
            <a:off x="592380" y="3760574"/>
            <a:ext cx="15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Solution Reference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5E37665-C9B4-E340-B89C-525182DEECDD}"/>
              </a:ext>
            </a:extLst>
          </p:cNvPr>
          <p:cNvGrpSpPr/>
          <p:nvPr/>
        </p:nvGrpSpPr>
        <p:grpSpPr>
          <a:xfrm>
            <a:off x="2751672" y="3811718"/>
            <a:ext cx="4317190" cy="2377750"/>
            <a:chOff x="3082803" y="4480250"/>
            <a:chExt cx="4317190" cy="2377750"/>
          </a:xfrm>
        </p:grpSpPr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CA97F220-5027-F447-BF5A-A0E323A9C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5622" r="184" b="66374"/>
            <a:stretch/>
          </p:blipFill>
          <p:spPr>
            <a:xfrm>
              <a:off x="3307537" y="5650243"/>
              <a:ext cx="4092456" cy="1207757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73D410B-7B02-7148-82DD-4B8FD1EDCD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11" t="-11585" r="1466" b="65955"/>
            <a:stretch/>
          </p:blipFill>
          <p:spPr>
            <a:xfrm>
              <a:off x="3375300" y="4480250"/>
              <a:ext cx="3980681" cy="1406542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5585232-13DF-CE4E-86D0-208E9DB44A63}"/>
                </a:ext>
              </a:extLst>
            </p:cNvPr>
            <p:cNvSpPr txBox="1"/>
            <p:nvPr/>
          </p:nvSpPr>
          <p:spPr>
            <a:xfrm rot="16200000">
              <a:off x="2733733" y="5199286"/>
              <a:ext cx="1036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/>
                <a:t>Reference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7F65FB1-67E2-F646-829F-99D294CDE574}"/>
                </a:ext>
              </a:extLst>
            </p:cNvPr>
            <p:cNvSpPr txBox="1"/>
            <p:nvPr/>
          </p:nvSpPr>
          <p:spPr>
            <a:xfrm rot="16200000">
              <a:off x="2885023" y="6175462"/>
              <a:ext cx="7393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PIGAN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5846DF9-F93B-6843-B7EF-C197A4D8CA33}"/>
                </a:ext>
              </a:extLst>
            </p:cNvPr>
            <p:cNvSpPr txBox="1"/>
            <p:nvPr/>
          </p:nvSpPr>
          <p:spPr>
            <a:xfrm>
              <a:off x="3483457" y="4727063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Sample 1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EF63EEC-2C24-4C41-9F55-9CD9F71FD971}"/>
                </a:ext>
              </a:extLst>
            </p:cNvPr>
            <p:cNvSpPr txBox="1"/>
            <p:nvPr/>
          </p:nvSpPr>
          <p:spPr>
            <a:xfrm>
              <a:off x="4828227" y="4722957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Sample 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905EC86-2D72-FC4F-BB1B-E875E9125578}"/>
                </a:ext>
              </a:extLst>
            </p:cNvPr>
            <p:cNvSpPr txBox="1"/>
            <p:nvPr/>
          </p:nvSpPr>
          <p:spPr>
            <a:xfrm>
              <a:off x="6160599" y="4734065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Sample 3</a:t>
              </a:r>
            </a:p>
          </p:txBody>
        </p:sp>
      </p:grpSp>
      <p:pic>
        <p:nvPicPr>
          <p:cNvPr id="163" name="Picture 162">
            <a:extLst>
              <a:ext uri="{FF2B5EF4-FFF2-40B4-BE49-F238E27FC236}">
                <a16:creationId xmlns:a16="http://schemas.microsoft.com/office/drawing/2014/main" id="{9DD3C7AD-C17F-A04E-AE69-CD63D22F0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841" y="4148631"/>
            <a:ext cx="2159989" cy="2019990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E876048A-B073-4741-9C0B-BEA8F151AD05}"/>
              </a:ext>
            </a:extLst>
          </p:cNvPr>
          <p:cNvSpPr txBox="1"/>
          <p:nvPr/>
        </p:nvSpPr>
        <p:spPr>
          <a:xfrm>
            <a:off x="4128057" y="3742071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Stiffness Samples</a:t>
            </a:r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52106BA4-D446-554D-9DC7-3024A040B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1994" y="4365519"/>
            <a:ext cx="2318323" cy="1877382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56860B4F-0B38-2B42-8241-184D878D6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5942" y="4377394"/>
            <a:ext cx="2318323" cy="1916375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5215C83D-6918-F04D-99CF-5C864E03ECC8}"/>
              </a:ext>
            </a:extLst>
          </p:cNvPr>
          <p:cNvSpPr txBox="1"/>
          <p:nvPr/>
        </p:nvSpPr>
        <p:spPr>
          <a:xfrm>
            <a:off x="7651593" y="3744538"/>
            <a:ext cx="1650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Stiffness Spatial Correlation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5BCE772-4B66-6847-83A9-B883DF51007D}"/>
              </a:ext>
            </a:extLst>
          </p:cNvPr>
          <p:cNvSpPr txBox="1"/>
          <p:nvPr/>
        </p:nvSpPr>
        <p:spPr>
          <a:xfrm>
            <a:off x="9662617" y="3751682"/>
            <a:ext cx="210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Stiffness Pointwise Probability Density</a:t>
            </a:r>
          </a:p>
        </p:txBody>
      </p:sp>
    </p:spTree>
    <p:extLst>
      <p:ext uri="{BB962C8B-B14F-4D97-AF65-F5344CB8AC3E}">
        <p14:creationId xmlns:p14="http://schemas.microsoft.com/office/powerpoint/2010/main" val="35354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64" grpId="0"/>
      <p:bldP spid="167" grpId="0"/>
      <p:bldP spid="1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931F-8E74-494E-9F8D-40FC700A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dirty="0"/>
              <a:t>Combining Physics &amp;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2ACF8-FCE9-5448-8DC3-E5DE83CBD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22</a:t>
            </a:fld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A74998-5F02-414C-8A67-87B43F536C81}"/>
              </a:ext>
            </a:extLst>
          </p:cNvPr>
          <p:cNvSpPr txBox="1"/>
          <p:nvPr/>
        </p:nvSpPr>
        <p:spPr>
          <a:xfrm>
            <a:off x="347399" y="4066965"/>
            <a:ext cx="355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>
              <a:buFont typeface="Wingdings" pitchFamily="2" charset="2"/>
              <a:buChar char="Ø"/>
            </a:pPr>
            <a:r>
              <a:rPr lang="en-US" b="1" i="1" dirty="0">
                <a:solidFill>
                  <a:prstClr val="black"/>
                </a:solidFill>
              </a:rPr>
              <a:t>Fuse </a:t>
            </a:r>
            <a:r>
              <a:rPr lang="en-US" dirty="0">
                <a:solidFill>
                  <a:prstClr val="black"/>
                </a:solidFill>
              </a:rPr>
              <a:t>predictions from ML and physics-based models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846E4A8-6C50-FD41-AE0D-C1554CC69850}"/>
              </a:ext>
            </a:extLst>
          </p:cNvPr>
          <p:cNvSpPr txBox="1"/>
          <p:nvPr/>
        </p:nvSpPr>
        <p:spPr>
          <a:xfrm>
            <a:off x="4260422" y="4076474"/>
            <a:ext cx="355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buFont typeface="Wingdings" pitchFamily="2" charset="2"/>
              <a:buChar char="Ø"/>
            </a:pP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b="1" i="1" dirty="0">
                <a:solidFill>
                  <a:prstClr val="black"/>
                </a:solidFill>
              </a:rPr>
              <a:t>Integrate</a:t>
            </a:r>
            <a:r>
              <a:rPr lang="en-US" dirty="0">
                <a:solidFill>
                  <a:prstClr val="black"/>
                </a:solidFill>
              </a:rPr>
              <a:t> physical laws into the training of ML models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595F8-9E45-9A48-9BFB-1747EFDFC031}"/>
              </a:ext>
            </a:extLst>
          </p:cNvPr>
          <p:cNvSpPr txBox="1"/>
          <p:nvPr/>
        </p:nvSpPr>
        <p:spPr>
          <a:xfrm>
            <a:off x="8172618" y="4078325"/>
            <a:ext cx="384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>
              <a:buFont typeface="Wingdings" pitchFamily="2" charset="2"/>
              <a:buChar char="Ø"/>
            </a:pPr>
            <a:r>
              <a:rPr lang="en-US" b="1" i="1" dirty="0">
                <a:solidFill>
                  <a:prstClr val="black"/>
                </a:solidFill>
              </a:rPr>
              <a:t>Guide </a:t>
            </a:r>
            <a:r>
              <a:rPr lang="en-US" dirty="0">
                <a:solidFill>
                  <a:prstClr val="black"/>
                </a:solidFill>
              </a:rPr>
              <a:t>physics-based training data generation using ML Model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F5D3769-260F-6D4C-B110-B8BC2126270C}"/>
              </a:ext>
            </a:extLst>
          </p:cNvPr>
          <p:cNvSpPr txBox="1"/>
          <p:nvPr/>
        </p:nvSpPr>
        <p:spPr>
          <a:xfrm>
            <a:off x="712228" y="1299221"/>
            <a:ext cx="284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Multi-model Monte Carlo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3D501B-CF0B-A548-B9BA-2734AE8A522A}"/>
              </a:ext>
            </a:extLst>
          </p:cNvPr>
          <p:cNvSpPr txBox="1"/>
          <p:nvPr/>
        </p:nvSpPr>
        <p:spPr>
          <a:xfrm>
            <a:off x="4381745" y="1302569"/>
            <a:ext cx="3458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Physics-informed deep learning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061B09E-A7F7-1C47-A48F-07C8B140954B}"/>
              </a:ext>
            </a:extLst>
          </p:cNvPr>
          <p:cNvSpPr txBox="1"/>
          <p:nvPr/>
        </p:nvSpPr>
        <p:spPr>
          <a:xfrm>
            <a:off x="9275547" y="1293410"/>
            <a:ext cx="178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Active Learning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9711E24-CE43-C744-B87C-38F27B74B86D}"/>
              </a:ext>
            </a:extLst>
          </p:cNvPr>
          <p:cNvSpPr txBox="1"/>
          <p:nvPr/>
        </p:nvSpPr>
        <p:spPr>
          <a:xfrm>
            <a:off x="391211" y="4781835"/>
            <a:ext cx="3821467" cy="6316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</a:rPr>
              <a:t>1. Multilevel Monte Carlo. Giles et al. 2015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2. </a:t>
            </a:r>
            <a:r>
              <a:rPr lang="en-US" sz="1200" dirty="0" err="1">
                <a:solidFill>
                  <a:prstClr val="black"/>
                </a:solidFill>
              </a:rPr>
              <a:t>Multifidelity</a:t>
            </a:r>
            <a:r>
              <a:rPr lang="en-US" sz="1200" dirty="0">
                <a:solidFill>
                  <a:prstClr val="black"/>
                </a:solidFill>
              </a:rPr>
              <a:t> Monte Carlo. </a:t>
            </a:r>
            <a:r>
              <a:rPr lang="en-US" sz="1200" dirty="0" err="1">
                <a:solidFill>
                  <a:prstClr val="black"/>
                </a:solidFill>
              </a:rPr>
              <a:t>Peherstorfer</a:t>
            </a:r>
            <a:r>
              <a:rPr lang="en-US" sz="1200" dirty="0">
                <a:solidFill>
                  <a:prstClr val="black"/>
                </a:solidFill>
              </a:rPr>
              <a:t> et al. 2016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3. Approximate Control Variates. </a:t>
            </a:r>
            <a:r>
              <a:rPr lang="en-US" sz="1200" dirty="0" err="1">
                <a:solidFill>
                  <a:prstClr val="black"/>
                </a:solidFill>
              </a:rPr>
              <a:t>Gorodetsky</a:t>
            </a:r>
            <a:r>
              <a:rPr lang="en-US" sz="1200" dirty="0">
                <a:solidFill>
                  <a:prstClr val="black"/>
                </a:solidFill>
              </a:rPr>
              <a:t> et al. 2019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ED4026-E3FC-8D42-9B52-3B26FFC9CB18}"/>
              </a:ext>
            </a:extLst>
          </p:cNvPr>
          <p:cNvSpPr txBox="1"/>
          <p:nvPr/>
        </p:nvSpPr>
        <p:spPr>
          <a:xfrm>
            <a:off x="4428929" y="4802102"/>
            <a:ext cx="3699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solidFill>
                  <a:prstClr val="black"/>
                </a:solidFill>
              </a:rPr>
              <a:t>4. Physics-informed neural networks. </a:t>
            </a:r>
            <a:r>
              <a:rPr lang="en-US" sz="1200" dirty="0" err="1">
                <a:solidFill>
                  <a:prstClr val="black"/>
                </a:solidFill>
              </a:rPr>
              <a:t>Raissi</a:t>
            </a:r>
            <a:r>
              <a:rPr lang="en-US" sz="1200" dirty="0">
                <a:solidFill>
                  <a:prstClr val="black"/>
                </a:solidFill>
              </a:rPr>
              <a:t> et al. 2019.</a:t>
            </a:r>
          </a:p>
          <a:p>
            <a:pPr defTabSz="914400"/>
            <a:r>
              <a:rPr lang="en-US" sz="1200" dirty="0">
                <a:solidFill>
                  <a:prstClr val="black"/>
                </a:solidFill>
              </a:rPr>
              <a:t>5. Physics-informed generative adversarial networks Yang et. al. 2018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429FF42-A549-3A4F-9802-384DD415871E}"/>
              </a:ext>
            </a:extLst>
          </p:cNvPr>
          <p:cNvSpPr txBox="1"/>
          <p:nvPr/>
        </p:nvSpPr>
        <p:spPr>
          <a:xfrm>
            <a:off x="8561033" y="4834579"/>
            <a:ext cx="314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/>
              <a:t>6. Active learning in practice. Settles 2011.</a:t>
            </a:r>
          </a:p>
          <a:p>
            <a:pPr defTabSz="914400"/>
            <a:r>
              <a:rPr lang="en-US" sz="1200" dirty="0"/>
              <a:t>7. Active learning for reliability analysis. Bichon et al. 2008.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0AB238-339C-794C-8890-3E9658C7CE57}"/>
              </a:ext>
            </a:extLst>
          </p:cNvPr>
          <p:cNvGrpSpPr/>
          <p:nvPr/>
        </p:nvGrpSpPr>
        <p:grpSpPr>
          <a:xfrm>
            <a:off x="4315081" y="1950579"/>
            <a:ext cx="3657287" cy="1605381"/>
            <a:chOff x="4315081" y="2453875"/>
            <a:chExt cx="3657287" cy="160538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CED55D4-6D61-F948-89E6-633A0D7D23CB}"/>
                </a:ext>
              </a:extLst>
            </p:cNvPr>
            <p:cNvSpPr/>
            <p:nvPr/>
          </p:nvSpPr>
          <p:spPr>
            <a:xfrm>
              <a:off x="5567367" y="3458100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5E7DC2-C816-C44E-B305-6EF1A66B960D}"/>
                </a:ext>
              </a:extLst>
            </p:cNvPr>
            <p:cNvGrpSpPr/>
            <p:nvPr/>
          </p:nvGrpSpPr>
          <p:grpSpPr>
            <a:xfrm>
              <a:off x="5187230" y="2453875"/>
              <a:ext cx="617477" cy="594360"/>
              <a:chOff x="871839" y="3063503"/>
              <a:chExt cx="617477" cy="59436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2AF8FF6-69D0-434A-9389-870481EA6A81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41ADD12-CBBD-8047-9E0A-86BB13920BD3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D29A0A-4620-1D44-8F3B-DCA43D59DB54}"/>
                </a:ext>
              </a:extLst>
            </p:cNvPr>
            <p:cNvSpPr/>
            <p:nvPr/>
          </p:nvSpPr>
          <p:spPr>
            <a:xfrm>
              <a:off x="6215296" y="2466032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Equations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D15B9CD-6910-0844-B5A0-6C77C1EEFB10}"/>
                </a:ext>
              </a:extLst>
            </p:cNvPr>
            <p:cNvCxnSpPr>
              <a:cxnSpLocks/>
              <a:stCxn id="29" idx="2"/>
              <a:endCxn id="26" idx="0"/>
            </p:cNvCxnSpPr>
            <p:nvPr/>
          </p:nvCxnSpPr>
          <p:spPr>
            <a:xfrm flipH="1">
              <a:off x="6138867" y="3060392"/>
              <a:ext cx="647929" cy="39770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1292B03-E347-BD4D-A8F4-E9C59A77DB60}"/>
                </a:ext>
              </a:extLst>
            </p:cNvPr>
            <p:cNvCxnSpPr>
              <a:cxnSpLocks/>
              <a:stCxn id="37" idx="4"/>
              <a:endCxn id="26" idx="0"/>
            </p:cNvCxnSpPr>
            <p:nvPr/>
          </p:nvCxnSpPr>
          <p:spPr>
            <a:xfrm>
              <a:off x="5491118" y="3048235"/>
              <a:ext cx="647749" cy="409865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54DF295-A1DE-4E4D-B9FC-0E1D3BDBFC3D}"/>
                </a:ext>
              </a:extLst>
            </p:cNvPr>
            <p:cNvGrpSpPr/>
            <p:nvPr/>
          </p:nvGrpSpPr>
          <p:grpSpPr>
            <a:xfrm>
              <a:off x="7063790" y="3461547"/>
              <a:ext cx="908578" cy="594360"/>
              <a:chOff x="4465398" y="2772485"/>
              <a:chExt cx="908578" cy="59436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4602E2A-132D-284D-8964-45A77915B453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6EB1517-6BD5-6E4C-B187-7CB183298DAD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95" name="Right Arrow 94">
              <a:extLst>
                <a:ext uri="{FF2B5EF4-FFF2-40B4-BE49-F238E27FC236}">
                  <a16:creationId xmlns:a16="http://schemas.microsoft.com/office/drawing/2014/main" id="{CADA0CEF-344E-F244-8CEE-365227D4CA34}"/>
                </a:ext>
              </a:extLst>
            </p:cNvPr>
            <p:cNvSpPr/>
            <p:nvPr/>
          </p:nvSpPr>
          <p:spPr>
            <a:xfrm>
              <a:off x="5298823" y="3633122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Arrow 95">
              <a:extLst>
                <a:ext uri="{FF2B5EF4-FFF2-40B4-BE49-F238E27FC236}">
                  <a16:creationId xmlns:a16="http://schemas.microsoft.com/office/drawing/2014/main" id="{80BFF2D8-DDD5-1549-878D-5D71945C65AC}"/>
                </a:ext>
              </a:extLst>
            </p:cNvPr>
            <p:cNvSpPr/>
            <p:nvPr/>
          </p:nvSpPr>
          <p:spPr>
            <a:xfrm>
              <a:off x="6762610" y="3626851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B0773AF-0149-E94B-97B9-AA6E8BF69089}"/>
                </a:ext>
              </a:extLst>
            </p:cNvPr>
            <p:cNvGrpSpPr/>
            <p:nvPr/>
          </p:nvGrpSpPr>
          <p:grpSpPr>
            <a:xfrm>
              <a:off x="4315081" y="3464896"/>
              <a:ext cx="896112" cy="594360"/>
              <a:chOff x="4478650" y="2759233"/>
              <a:chExt cx="896112" cy="59436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95F7008-A5CB-314F-AAF8-B36251B3781D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9DC04BA-A80E-E24E-9E3E-ABB8FB235F22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DC718B-ACEA-224B-86E3-869504439FD7}"/>
              </a:ext>
            </a:extLst>
          </p:cNvPr>
          <p:cNvGrpSpPr/>
          <p:nvPr/>
        </p:nvGrpSpPr>
        <p:grpSpPr>
          <a:xfrm>
            <a:off x="8258692" y="2000282"/>
            <a:ext cx="3670539" cy="1548882"/>
            <a:chOff x="8258692" y="2503578"/>
            <a:chExt cx="3670539" cy="154888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BE79355-0595-BB49-8C2D-E77FE4D57D74}"/>
                </a:ext>
              </a:extLst>
            </p:cNvPr>
            <p:cNvCxnSpPr>
              <a:cxnSpLocks/>
              <a:stCxn id="111" idx="1"/>
              <a:endCxn id="109" idx="6"/>
            </p:cNvCxnSpPr>
            <p:nvPr/>
          </p:nvCxnSpPr>
          <p:spPr>
            <a:xfrm flipH="1">
              <a:off x="9587640" y="2800758"/>
              <a:ext cx="677248" cy="97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A592AD4-3BA9-204D-A570-7E25406F1C62}"/>
                </a:ext>
              </a:extLst>
            </p:cNvPr>
            <p:cNvCxnSpPr>
              <a:cxnSpLocks/>
              <a:stCxn id="109" idx="4"/>
              <a:endCxn id="82" idx="0"/>
            </p:cNvCxnSpPr>
            <p:nvPr/>
          </p:nvCxnSpPr>
          <p:spPr>
            <a:xfrm>
              <a:off x="9290460" y="3107650"/>
              <a:ext cx="792018" cy="34365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A2632EC-AAC8-FE44-AE3E-A12A53082FF0}"/>
                </a:ext>
              </a:extLst>
            </p:cNvPr>
            <p:cNvCxnSpPr>
              <a:cxnSpLocks/>
              <a:stCxn id="82" idx="0"/>
              <a:endCxn id="111" idx="2"/>
            </p:cNvCxnSpPr>
            <p:nvPr/>
          </p:nvCxnSpPr>
          <p:spPr>
            <a:xfrm flipV="1">
              <a:off x="10082478" y="3097938"/>
              <a:ext cx="753910" cy="35336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D9910A9-6274-0C48-8E35-B7215DDC99B4}"/>
                </a:ext>
              </a:extLst>
            </p:cNvPr>
            <p:cNvSpPr/>
            <p:nvPr/>
          </p:nvSpPr>
          <p:spPr>
            <a:xfrm>
              <a:off x="9510978" y="3451304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78BC2A1-AD95-AF4B-8661-6F6DAC52D26C}"/>
                </a:ext>
              </a:extLst>
            </p:cNvPr>
            <p:cNvGrpSpPr/>
            <p:nvPr/>
          </p:nvGrpSpPr>
          <p:grpSpPr>
            <a:xfrm>
              <a:off x="11020653" y="3441499"/>
              <a:ext cx="908578" cy="594360"/>
              <a:chOff x="4465398" y="2772485"/>
              <a:chExt cx="908578" cy="59436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B3469FA-1E3E-934E-AEBB-022B06511BCF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BA0A27-4624-004F-882C-04364B9AD6E4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BE35A433-9150-774D-85B3-8DEC3E30CD65}"/>
                </a:ext>
              </a:extLst>
            </p:cNvPr>
            <p:cNvSpPr/>
            <p:nvPr/>
          </p:nvSpPr>
          <p:spPr>
            <a:xfrm>
              <a:off x="9222338" y="362632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5D65868F-5C1A-DD46-8C57-BE3663EE7422}"/>
                </a:ext>
              </a:extLst>
            </p:cNvPr>
            <p:cNvSpPr/>
            <p:nvPr/>
          </p:nvSpPr>
          <p:spPr>
            <a:xfrm>
              <a:off x="10716269" y="3620055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B89C45-C77F-2C48-859D-BBF265A464AB}"/>
                </a:ext>
              </a:extLst>
            </p:cNvPr>
            <p:cNvGrpSpPr/>
            <p:nvPr/>
          </p:nvGrpSpPr>
          <p:grpSpPr>
            <a:xfrm>
              <a:off x="8258692" y="3458100"/>
              <a:ext cx="896112" cy="594360"/>
              <a:chOff x="4478650" y="2759233"/>
              <a:chExt cx="896112" cy="59436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F42E1A5-E033-DA41-84A6-EC84BBF39F96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ECF2DE"/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4271A45-92AB-FA4C-B1A9-FE479FBCA178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99DCCDE-A774-0948-9571-C32B8D8D553F}"/>
                </a:ext>
              </a:extLst>
            </p:cNvPr>
            <p:cNvGrpSpPr/>
            <p:nvPr/>
          </p:nvGrpSpPr>
          <p:grpSpPr>
            <a:xfrm>
              <a:off x="8986572" y="2513290"/>
              <a:ext cx="617477" cy="594360"/>
              <a:chOff x="871839" y="3063503"/>
              <a:chExt cx="617477" cy="59436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BC18EC4-A8F3-5F42-9AC7-5E2989B73F9A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7B8BF59-1774-B248-8E87-AAE8A2C4079E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B4C8B75-AAE4-7E41-AFB2-7E64483EA42B}"/>
                </a:ext>
              </a:extLst>
            </p:cNvPr>
            <p:cNvSpPr/>
            <p:nvPr/>
          </p:nvSpPr>
          <p:spPr>
            <a:xfrm>
              <a:off x="10264888" y="2503578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D6EEFA-5B65-4248-8238-660977070E98}"/>
              </a:ext>
            </a:extLst>
          </p:cNvPr>
          <p:cNvGrpSpPr/>
          <p:nvPr/>
        </p:nvGrpSpPr>
        <p:grpSpPr>
          <a:xfrm>
            <a:off x="321314" y="1796647"/>
            <a:ext cx="3747740" cy="2114016"/>
            <a:chOff x="321314" y="2299943"/>
            <a:chExt cx="3747740" cy="211401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720B6-F6C2-C848-A64C-EAF8E91E5723}"/>
                </a:ext>
              </a:extLst>
            </p:cNvPr>
            <p:cNvSpPr/>
            <p:nvPr/>
          </p:nvSpPr>
          <p:spPr>
            <a:xfrm>
              <a:off x="1521020" y="3819599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E73797-C839-0F49-972D-65866A07855E}"/>
                </a:ext>
              </a:extLst>
            </p:cNvPr>
            <p:cNvCxnSpPr>
              <a:cxnSpLocks/>
              <a:stCxn id="87" idx="4"/>
              <a:endCxn id="87" idx="5"/>
            </p:cNvCxnSpPr>
            <p:nvPr/>
          </p:nvCxnSpPr>
          <p:spPr>
            <a:xfrm flipV="1">
              <a:off x="2086274" y="2807261"/>
              <a:ext cx="210138" cy="8704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43FE67D-8C95-0546-AE8A-A94BC9B13C44}"/>
                </a:ext>
              </a:extLst>
            </p:cNvPr>
            <p:cNvCxnSpPr>
              <a:cxnSpLocks/>
              <a:stCxn id="87" idx="4"/>
              <a:endCxn id="77" idx="0"/>
            </p:cNvCxnSpPr>
            <p:nvPr/>
          </p:nvCxnSpPr>
          <p:spPr>
            <a:xfrm>
              <a:off x="2086274" y="2894303"/>
              <a:ext cx="6246" cy="15637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A4E8D390-AEB3-4A46-A5E6-D967D451ECA3}"/>
                </a:ext>
              </a:extLst>
            </p:cNvPr>
            <p:cNvSpPr/>
            <p:nvPr/>
          </p:nvSpPr>
          <p:spPr>
            <a:xfrm>
              <a:off x="2704251" y="3656391"/>
              <a:ext cx="155448" cy="155448"/>
            </a:xfrm>
            <a:prstGeom prst="diamond">
              <a:avLst/>
            </a:prstGeom>
            <a:solidFill>
              <a:srgbClr val="FFF6C8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9E2B4C-4889-A948-96F4-A412400D7DF1}"/>
                </a:ext>
              </a:extLst>
            </p:cNvPr>
            <p:cNvSpPr/>
            <p:nvPr/>
          </p:nvSpPr>
          <p:spPr>
            <a:xfrm>
              <a:off x="1521020" y="3050675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D56B753-0E9E-DC4C-BB64-F83381CEE84B}"/>
                </a:ext>
              </a:extLst>
            </p:cNvPr>
            <p:cNvGrpSpPr/>
            <p:nvPr/>
          </p:nvGrpSpPr>
          <p:grpSpPr>
            <a:xfrm>
              <a:off x="1782386" y="2299943"/>
              <a:ext cx="617477" cy="594360"/>
              <a:chOff x="871839" y="3063503"/>
              <a:chExt cx="617477" cy="59436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6706B18-C546-FF40-BD4A-3D797B53E109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4F486B5-BB3B-9A4A-872E-060449DB5228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AAFF183-1141-864C-BEE5-BAEC35FC2C7C}"/>
                </a:ext>
              </a:extLst>
            </p:cNvPr>
            <p:cNvGrpSpPr/>
            <p:nvPr/>
          </p:nvGrpSpPr>
          <p:grpSpPr>
            <a:xfrm>
              <a:off x="3160476" y="3454180"/>
              <a:ext cx="908578" cy="594360"/>
              <a:chOff x="4465398" y="2772486"/>
              <a:chExt cx="908578" cy="59436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DDFC0B9-96CF-5240-9F2C-9ABF4102CFC8}"/>
                  </a:ext>
                </a:extLst>
              </p:cNvPr>
              <p:cNvSpPr/>
              <p:nvPr/>
            </p:nvSpPr>
            <p:spPr>
              <a:xfrm>
                <a:off x="4465398" y="2772486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0C5E340-6437-C34F-9712-3BA0BC67ECBD}"/>
                  </a:ext>
                </a:extLst>
              </p:cNvPr>
              <p:cNvSpPr txBox="1"/>
              <p:nvPr/>
            </p:nvSpPr>
            <p:spPr>
              <a:xfrm>
                <a:off x="4469561" y="2906157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B60F9A3-7179-8C40-910A-C8F3A7B407D1}"/>
                </a:ext>
              </a:extLst>
            </p:cNvPr>
            <p:cNvGrpSpPr/>
            <p:nvPr/>
          </p:nvGrpSpPr>
          <p:grpSpPr>
            <a:xfrm>
              <a:off x="321314" y="3444248"/>
              <a:ext cx="896112" cy="594360"/>
              <a:chOff x="4478650" y="2759233"/>
              <a:chExt cx="896112" cy="59436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2809289-E777-6449-B0A0-589AB7AE1A27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DBE2051-D9F7-AA42-9488-893657B38ED1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8B97B4A7-AB40-DF42-9348-D9A08CD6D67E}"/>
                </a:ext>
              </a:extLst>
            </p:cNvPr>
            <p:cNvSpPr/>
            <p:nvPr/>
          </p:nvSpPr>
          <p:spPr>
            <a:xfrm rot="19813336">
              <a:off x="1231727" y="3326610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Arrow 111">
              <a:extLst>
                <a:ext uri="{FF2B5EF4-FFF2-40B4-BE49-F238E27FC236}">
                  <a16:creationId xmlns:a16="http://schemas.microsoft.com/office/drawing/2014/main" id="{2E1FBF19-8C64-6A46-855D-DEC523DD5A52}"/>
                </a:ext>
              </a:extLst>
            </p:cNvPr>
            <p:cNvSpPr/>
            <p:nvPr/>
          </p:nvSpPr>
          <p:spPr>
            <a:xfrm>
              <a:off x="2891807" y="362460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4EB67-E65B-7E42-9913-9DAA6BA8A234}"/>
                </a:ext>
              </a:extLst>
            </p:cNvPr>
            <p:cNvSpPr/>
            <p:nvPr/>
          </p:nvSpPr>
          <p:spPr>
            <a:xfrm rot="1772577">
              <a:off x="1223431" y="3917687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A851D3E-D09D-2B4C-8C72-5F37B09B01EC}"/>
                </a:ext>
              </a:extLst>
            </p:cNvPr>
            <p:cNvCxnSpPr>
              <a:stCxn id="77" idx="3"/>
              <a:endCxn id="16" idx="0"/>
            </p:cNvCxnSpPr>
            <p:nvPr/>
          </p:nvCxnSpPr>
          <p:spPr>
            <a:xfrm>
              <a:off x="2664020" y="3347855"/>
              <a:ext cx="117955" cy="308536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2D6281B1-F296-2D41-80FB-8C4D32A174AA}"/>
                </a:ext>
              </a:extLst>
            </p:cNvPr>
            <p:cNvCxnSpPr>
              <a:cxnSpLocks/>
              <a:stCxn id="9" idx="3"/>
              <a:endCxn id="16" idx="2"/>
            </p:cNvCxnSpPr>
            <p:nvPr/>
          </p:nvCxnSpPr>
          <p:spPr>
            <a:xfrm flipV="1">
              <a:off x="2664020" y="3811839"/>
              <a:ext cx="117955" cy="304940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FA498A-9E64-8443-B2E0-32EFE2AE9C37}"/>
              </a:ext>
            </a:extLst>
          </p:cNvPr>
          <p:cNvSpPr/>
          <p:nvPr/>
        </p:nvSpPr>
        <p:spPr>
          <a:xfrm>
            <a:off x="176856" y="1205760"/>
            <a:ext cx="3977384" cy="4450762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0A20DD2-A6D7-0341-9EBB-29521FF05848}"/>
              </a:ext>
            </a:extLst>
          </p:cNvPr>
          <p:cNvSpPr/>
          <p:nvPr/>
        </p:nvSpPr>
        <p:spPr>
          <a:xfrm>
            <a:off x="4198051" y="1205759"/>
            <a:ext cx="3977384" cy="4433041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66F54CF-BBA0-B640-84E4-1E62F2320C60}"/>
              </a:ext>
            </a:extLst>
          </p:cNvPr>
          <p:cNvSpPr/>
          <p:nvPr/>
        </p:nvSpPr>
        <p:spPr>
          <a:xfrm>
            <a:off x="8219246" y="1205758"/>
            <a:ext cx="3852594" cy="4450763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2EC0DE7-C3D3-5C4D-A073-04AEE4860167}"/>
              </a:ext>
            </a:extLst>
          </p:cNvPr>
          <p:cNvSpPr txBox="1"/>
          <p:nvPr/>
        </p:nvSpPr>
        <p:spPr>
          <a:xfrm>
            <a:off x="474186" y="5736809"/>
            <a:ext cx="335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</a:t>
            </a:r>
            <a:r>
              <a:rPr lang="en-US" b="1" i="1" dirty="0">
                <a:solidFill>
                  <a:prstClr val="black"/>
                </a:solidFill>
              </a:rPr>
              <a:t>: </a:t>
            </a:r>
            <a:r>
              <a:rPr lang="en-US" dirty="0">
                <a:solidFill>
                  <a:prstClr val="black"/>
                </a:solidFill>
              </a:rPr>
              <a:t>Trajectory simulation for EDL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9ABEBD3-E2EA-C640-BC62-656E6758F347}"/>
              </a:ext>
            </a:extLst>
          </p:cNvPr>
          <p:cNvSpPr txBox="1"/>
          <p:nvPr/>
        </p:nvSpPr>
        <p:spPr>
          <a:xfrm>
            <a:off x="4150727" y="5735940"/>
            <a:ext cx="4001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</a:t>
            </a:r>
            <a:r>
              <a:rPr lang="en-US" dirty="0">
                <a:solidFill>
                  <a:prstClr val="black"/>
                </a:solidFill>
              </a:rPr>
              <a:t>: </a:t>
            </a:r>
            <a:r>
              <a:rPr lang="en-US" dirty="0"/>
              <a:t>Material characterization for additive manufacturing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D9EB535-AF84-6B45-AA4F-D6F06BE7D98D}"/>
              </a:ext>
            </a:extLst>
          </p:cNvPr>
          <p:cNvSpPr txBox="1"/>
          <p:nvPr/>
        </p:nvSpPr>
        <p:spPr>
          <a:xfrm>
            <a:off x="8365275" y="5737534"/>
            <a:ext cx="375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black"/>
                </a:solidFill>
              </a:rPr>
              <a:t>Application:</a:t>
            </a:r>
            <a:r>
              <a:rPr lang="en-US" dirty="0">
                <a:solidFill>
                  <a:prstClr val="black"/>
                </a:solidFill>
              </a:rPr>
              <a:t> Spacesuit reliability analysis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AB0F0C6-49A9-054E-85A9-567AEECC8756}"/>
              </a:ext>
            </a:extLst>
          </p:cNvPr>
          <p:cNvSpPr/>
          <p:nvPr/>
        </p:nvSpPr>
        <p:spPr>
          <a:xfrm>
            <a:off x="117678" y="1006439"/>
            <a:ext cx="8073767" cy="5375832"/>
          </a:xfrm>
          <a:prstGeom prst="rect">
            <a:avLst/>
          </a:prstGeom>
          <a:solidFill>
            <a:schemeClr val="bg1">
              <a:alpha val="7607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33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3910-55ED-7849-A4C8-DD31B464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85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Active Learning for Reliability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75EB-DCC6-A64E-9B76-4BF95862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85582C-F531-FD49-8F8B-D05BFEAA40E5}"/>
              </a:ext>
            </a:extLst>
          </p:cNvPr>
          <p:cNvSpPr txBox="1">
            <a:spLocks/>
          </p:cNvSpPr>
          <p:nvPr/>
        </p:nvSpPr>
        <p:spPr>
          <a:xfrm>
            <a:off x="838201" y="1153015"/>
            <a:ext cx="8163296" cy="21839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Motivation</a:t>
            </a:r>
            <a:r>
              <a:rPr lang="en-US" dirty="0"/>
              <a:t>: reliability analysis of the </a:t>
            </a:r>
            <a:r>
              <a:rPr lang="en-US" dirty="0" err="1"/>
              <a:t>xEMU</a:t>
            </a:r>
            <a:r>
              <a:rPr lang="en-US" dirty="0"/>
              <a:t> spacesuit</a:t>
            </a:r>
          </a:p>
          <a:p>
            <a:r>
              <a:rPr lang="en-US" b="1" dirty="0"/>
              <a:t>Challenge</a:t>
            </a:r>
            <a:r>
              <a:rPr lang="en-US" dirty="0"/>
              <a:t>: predicting small failure probabilities with                     expensive damage simulations</a:t>
            </a:r>
          </a:p>
          <a:p>
            <a:pPr lvl="1"/>
            <a:r>
              <a:rPr lang="en-US" dirty="0"/>
              <a:t>Standard surrogate models are inaccurate for predicting extreme behavior (failure) with limited training data</a:t>
            </a:r>
          </a:p>
          <a:p>
            <a:r>
              <a:rPr lang="en-US" b="1" dirty="0"/>
              <a:t>Approach</a:t>
            </a:r>
            <a:r>
              <a:rPr lang="en-US" dirty="0"/>
              <a:t>: use </a:t>
            </a:r>
            <a:r>
              <a:rPr lang="en-US" i="1" dirty="0"/>
              <a:t>active learning </a:t>
            </a:r>
            <a:r>
              <a:rPr lang="en-US" dirty="0"/>
              <a:t>to train Gaussian Process (GP) surrogate models that are tailored for accurate failure predictions 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934F4BE-F4D2-F248-8F46-DD6FB7C5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864" y="1165564"/>
            <a:ext cx="2720655" cy="123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94C90-138A-EB4D-A394-9D26CC037DAD}"/>
              </a:ext>
            </a:extLst>
          </p:cNvPr>
          <p:cNvSpPr txBox="1"/>
          <p:nvPr/>
        </p:nvSpPr>
        <p:spPr>
          <a:xfrm>
            <a:off x="3425557" y="6569608"/>
            <a:ext cx="5392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Collaborators</a:t>
            </a:r>
            <a:r>
              <a:rPr lang="en-US" sz="1400" dirty="0"/>
              <a:t>: Robert </a:t>
            </a:r>
            <a:r>
              <a:rPr lang="en-US" sz="1400" dirty="0" err="1"/>
              <a:t>Gramacy</a:t>
            </a:r>
            <a:r>
              <a:rPr lang="en-US" sz="1400" dirty="0"/>
              <a:t>, Austin Cole, Annie Sauer (Virginia Tech)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53E980-18E3-2A4E-9B4A-11F4044F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97" y="3425612"/>
            <a:ext cx="9501787" cy="30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1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3910-55ED-7849-A4C8-DD31B464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85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Active Learning for Reliability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F75EB-DCC6-A64E-9B76-4BF958629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4C5331-1203-2B4B-9F8F-762438E01E62}"/>
              </a:ext>
            </a:extLst>
          </p:cNvPr>
          <p:cNvSpPr txBox="1">
            <a:spLocks/>
          </p:cNvSpPr>
          <p:nvPr/>
        </p:nvSpPr>
        <p:spPr>
          <a:xfrm>
            <a:off x="769554" y="1114066"/>
            <a:ext cx="11038624" cy="1746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Example: </a:t>
            </a:r>
            <a:r>
              <a:rPr lang="en-US" sz="2400" dirty="0"/>
              <a:t>Estimate the probability of impact failure in the spacesuit under material/impact velocity uncertainty*</a:t>
            </a:r>
          </a:p>
          <a:p>
            <a:pPr marL="285750" indent="-285750"/>
            <a:r>
              <a:rPr lang="en-US" sz="2000" dirty="0"/>
              <a:t>Compare surrogate-based solutions from:</a:t>
            </a:r>
          </a:p>
          <a:p>
            <a:pPr marL="742950" lvl="1" indent="-285750"/>
            <a:r>
              <a:rPr lang="en-US" sz="1600" b="1" dirty="0"/>
              <a:t>LHS GP </a:t>
            </a:r>
            <a:r>
              <a:rPr lang="en-US" sz="1600" dirty="0"/>
              <a:t>– trained from random </a:t>
            </a:r>
            <a:r>
              <a:rPr lang="en-US" sz="1600" b="1" dirty="0"/>
              <a:t>L</a:t>
            </a:r>
            <a:r>
              <a:rPr lang="en-US" sz="1600" dirty="0"/>
              <a:t>atin </a:t>
            </a:r>
            <a:r>
              <a:rPr lang="en-US" sz="1600" b="1" dirty="0"/>
              <a:t>H</a:t>
            </a:r>
            <a:r>
              <a:rPr lang="en-US" sz="1600" dirty="0"/>
              <a:t>yper</a:t>
            </a:r>
            <a:r>
              <a:rPr lang="en-US" sz="1600" b="1" dirty="0"/>
              <a:t>c</a:t>
            </a:r>
            <a:r>
              <a:rPr lang="en-US" sz="1600" dirty="0"/>
              <a:t>ube samples</a:t>
            </a:r>
          </a:p>
          <a:p>
            <a:pPr marL="742950" lvl="1" indent="-285750"/>
            <a:r>
              <a:rPr lang="en-US" sz="1600" b="1" dirty="0"/>
              <a:t>AL GP </a:t>
            </a:r>
            <a:r>
              <a:rPr lang="en-US" sz="1600" dirty="0"/>
              <a:t>– trained using </a:t>
            </a:r>
            <a:r>
              <a:rPr lang="en-US" sz="1600" b="1" dirty="0"/>
              <a:t>A</a:t>
            </a:r>
            <a:r>
              <a:rPr lang="en-US" sz="1600" dirty="0"/>
              <a:t>ctive </a:t>
            </a:r>
            <a:r>
              <a:rPr lang="en-US" sz="1600" b="1" dirty="0"/>
              <a:t>L</a:t>
            </a:r>
            <a:r>
              <a:rPr lang="en-US" sz="1600" dirty="0"/>
              <a:t>earning targeting failure region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3BE3A0-1330-CE44-8759-E2AC304BCC89}"/>
              </a:ext>
            </a:extLst>
          </p:cNvPr>
          <p:cNvGrpSpPr/>
          <p:nvPr/>
        </p:nvGrpSpPr>
        <p:grpSpPr>
          <a:xfrm>
            <a:off x="6030460" y="2891255"/>
            <a:ext cx="5289738" cy="3684908"/>
            <a:chOff x="6690968" y="1727730"/>
            <a:chExt cx="5289738" cy="36849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D25268-F30B-D743-9E6E-62360BEE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0968" y="1930316"/>
              <a:ext cx="5289738" cy="317384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FBD011-0BC6-C847-B1E5-D8D5723871C9}"/>
                </a:ext>
              </a:extLst>
            </p:cNvPr>
            <p:cNvSpPr txBox="1"/>
            <p:nvPr/>
          </p:nvSpPr>
          <p:spPr>
            <a:xfrm>
              <a:off x="7478040" y="4570352"/>
              <a:ext cx="389833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     Hi-Fi                   LHS GP     	   AL GP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A98CCD-E3C2-E748-849D-1C49BF8B80F1}"/>
                </a:ext>
              </a:extLst>
            </p:cNvPr>
            <p:cNvSpPr txBox="1"/>
            <p:nvPr/>
          </p:nvSpPr>
          <p:spPr>
            <a:xfrm>
              <a:off x="7243407" y="4827863"/>
              <a:ext cx="1472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8FEF8F"/>
                  </a:solidFill>
                </a:rPr>
                <a:t>2500 model evaluations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C88A5D-72B0-E44F-A319-1A62B23A15DD}"/>
                </a:ext>
              </a:extLst>
            </p:cNvPr>
            <p:cNvSpPr txBox="1"/>
            <p:nvPr/>
          </p:nvSpPr>
          <p:spPr>
            <a:xfrm>
              <a:off x="8588798" y="4807303"/>
              <a:ext cx="1472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78503"/>
                  </a:solidFill>
                </a:rPr>
                <a:t>450 model evaluations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8781AE-7F64-5443-B42D-BAE959138763}"/>
                </a:ext>
              </a:extLst>
            </p:cNvPr>
            <p:cNvSpPr txBox="1"/>
            <p:nvPr/>
          </p:nvSpPr>
          <p:spPr>
            <a:xfrm>
              <a:off x="9979725" y="4804937"/>
              <a:ext cx="1472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3660E0"/>
                  </a:solidFill>
                </a:rPr>
                <a:t>450 model evaluations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694420-C264-D643-854C-97169F6404E0}"/>
                </a:ext>
              </a:extLst>
            </p:cNvPr>
            <p:cNvSpPr txBox="1"/>
            <p:nvPr/>
          </p:nvSpPr>
          <p:spPr>
            <a:xfrm>
              <a:off x="7542692" y="1727730"/>
              <a:ext cx="38111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Probability of Failure Estimate Comparison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F20FCBB-8B8B-684A-B049-EA7C3D4B0DDF}"/>
              </a:ext>
            </a:extLst>
          </p:cNvPr>
          <p:cNvGrpSpPr/>
          <p:nvPr/>
        </p:nvGrpSpPr>
        <p:grpSpPr>
          <a:xfrm>
            <a:off x="988616" y="3127706"/>
            <a:ext cx="4333081" cy="3249811"/>
            <a:chOff x="988616" y="3206729"/>
            <a:chExt cx="4333081" cy="32498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F84B686-DCFA-9741-B41C-42F3D049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8616" y="3206729"/>
              <a:ext cx="4333081" cy="324981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EDCFC9-EC8E-5F41-842F-921AF26FE5D5}"/>
                </a:ext>
              </a:extLst>
            </p:cNvPr>
            <p:cNvSpPr/>
            <p:nvPr/>
          </p:nvSpPr>
          <p:spPr>
            <a:xfrm>
              <a:off x="2201333" y="3429001"/>
              <a:ext cx="327378" cy="409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CA244C-F8FE-6E49-817F-430CD6162BA2}"/>
                </a:ext>
              </a:extLst>
            </p:cNvPr>
            <p:cNvSpPr txBox="1"/>
            <p:nvPr/>
          </p:nvSpPr>
          <p:spPr>
            <a:xfrm>
              <a:off x="2091925" y="3594178"/>
              <a:ext cx="500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8FE7EC-1E77-2B49-B0B3-3F129E461E3D}"/>
                </a:ext>
              </a:extLst>
            </p:cNvPr>
            <p:cNvSpPr txBox="1"/>
            <p:nvPr/>
          </p:nvSpPr>
          <p:spPr>
            <a:xfrm>
              <a:off x="2091925" y="3391394"/>
              <a:ext cx="500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LHS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C15F062-EB9B-D945-828B-0AA48C7A68BF}"/>
              </a:ext>
            </a:extLst>
          </p:cNvPr>
          <p:cNvSpPr txBox="1"/>
          <p:nvPr/>
        </p:nvSpPr>
        <p:spPr>
          <a:xfrm>
            <a:off x="1524002" y="6555182"/>
            <a:ext cx="914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D. A. Cole et al. </a:t>
            </a:r>
            <a:r>
              <a:rPr lang="en-US" sz="1200" i="1" dirty="0"/>
              <a:t>Entropy-Based Adaptive Design for Contour Finding and Estimating Reliability</a:t>
            </a:r>
            <a:r>
              <a:rPr lang="en-US" sz="1200" dirty="0"/>
              <a:t>. Journal of Quality Technology. 2022.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13D07-3C51-8042-8030-11DFBB4C9D91}"/>
              </a:ext>
            </a:extLst>
          </p:cNvPr>
          <p:cNvSpPr txBox="1"/>
          <p:nvPr/>
        </p:nvSpPr>
        <p:spPr>
          <a:xfrm>
            <a:off x="5120257" y="4318182"/>
            <a:ext cx="1203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Failure Threshold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E06BA4-66C5-1A4E-9A64-17FAD240324C}"/>
              </a:ext>
            </a:extLst>
          </p:cNvPr>
          <p:cNvSpPr txBox="1"/>
          <p:nvPr/>
        </p:nvSpPr>
        <p:spPr>
          <a:xfrm>
            <a:off x="1814870" y="2891255"/>
            <a:ext cx="3170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Training Data Selection: LHS vs. ECL</a:t>
            </a:r>
          </a:p>
        </p:txBody>
      </p:sp>
    </p:spTree>
    <p:extLst>
      <p:ext uri="{BB962C8B-B14F-4D97-AF65-F5344CB8AC3E}">
        <p14:creationId xmlns:p14="http://schemas.microsoft.com/office/powerpoint/2010/main" val="381843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E5C0-9C59-B748-A0CC-FE62AFE2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B1C4-BD21-C14F-B55D-78462C94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5567"/>
            <a:ext cx="10515600" cy="5022323"/>
          </a:xfrm>
        </p:spPr>
        <p:txBody>
          <a:bodyPr>
            <a:normAutofit/>
          </a:bodyPr>
          <a:lstStyle/>
          <a:p>
            <a:r>
              <a:rPr lang="en-US" sz="3200" dirty="0"/>
              <a:t>Trusting machine learning models for UQ:</a:t>
            </a:r>
          </a:p>
          <a:p>
            <a:pPr lvl="1"/>
            <a:r>
              <a:rPr lang="en-US" sz="2800" dirty="0"/>
              <a:t>Use surrogate models responsibly: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Always validate using a separate testing dataset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Avoid extrapolation outside training data range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Account for non-negligible surrogate errors in analysis</a:t>
            </a:r>
          </a:p>
          <a:p>
            <a:pPr lvl="1"/>
            <a:r>
              <a:rPr lang="en-US" sz="2800" dirty="0"/>
              <a:t>Combine physics-based &amp; data-driven approaches: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b="1" dirty="0"/>
              <a:t>Multi-model Monte Carlo</a:t>
            </a:r>
            <a:r>
              <a:rPr lang="en-US" sz="2400" dirty="0"/>
              <a:t>: fuse predictions from ML with physics-based models for unbiased </a:t>
            </a:r>
            <a:r>
              <a:rPr lang="en-US" sz="2400" i="1" dirty="0"/>
              <a:t>trajectory simulation </a:t>
            </a:r>
            <a:r>
              <a:rPr lang="en-US" sz="2400" dirty="0"/>
              <a:t>estimators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b="1" dirty="0"/>
              <a:t>Physics-informed machine learning</a:t>
            </a:r>
            <a:r>
              <a:rPr lang="en-US" sz="2400" dirty="0"/>
              <a:t>: integrate physical laws into the training of ML models for </a:t>
            </a:r>
            <a:r>
              <a:rPr lang="en-US" sz="2400" i="1" dirty="0"/>
              <a:t>material characterization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b="1" dirty="0"/>
              <a:t>Active learning</a:t>
            </a:r>
            <a:r>
              <a:rPr lang="en-US" sz="2400" dirty="0"/>
              <a:t>: guide physics-based training data generation using ML models for </a:t>
            </a:r>
            <a:r>
              <a:rPr lang="en-US" sz="2400" i="1" dirty="0"/>
              <a:t>spacesuit reliability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13A3A-23F2-8E4A-8D14-7D83294A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C586-091D-EA4C-9A0F-32C0EA90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279AB-5EE8-9D40-AAEC-6C38E32D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2B4B6-C7B0-3B41-B9E0-A0F673DCEE14}"/>
              </a:ext>
            </a:extLst>
          </p:cNvPr>
          <p:cNvSpPr txBox="1"/>
          <p:nvPr/>
        </p:nvSpPr>
        <p:spPr>
          <a:xfrm>
            <a:off x="712228" y="896629"/>
            <a:ext cx="2842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Multi-model Monte Carlo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8A5C7-3F9D-1A46-84A7-E06546F7E072}"/>
              </a:ext>
            </a:extLst>
          </p:cNvPr>
          <p:cNvSpPr txBox="1"/>
          <p:nvPr/>
        </p:nvSpPr>
        <p:spPr>
          <a:xfrm>
            <a:off x="4346479" y="899977"/>
            <a:ext cx="3528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Physics-informed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2472D-7A31-4F4F-8A71-058723796125}"/>
              </a:ext>
            </a:extLst>
          </p:cNvPr>
          <p:cNvSpPr txBox="1"/>
          <p:nvPr/>
        </p:nvSpPr>
        <p:spPr>
          <a:xfrm>
            <a:off x="9275547" y="890818"/>
            <a:ext cx="1785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Active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4F1C0A-20D1-E24A-B7FD-1A0A1D08B012}"/>
              </a:ext>
            </a:extLst>
          </p:cNvPr>
          <p:cNvGrpSpPr/>
          <p:nvPr/>
        </p:nvGrpSpPr>
        <p:grpSpPr>
          <a:xfrm>
            <a:off x="4315081" y="1547987"/>
            <a:ext cx="3657287" cy="1605381"/>
            <a:chOff x="4315081" y="2453875"/>
            <a:chExt cx="3657287" cy="160538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721E3B-F521-B141-BF33-7CFE2FA39E82}"/>
                </a:ext>
              </a:extLst>
            </p:cNvPr>
            <p:cNvSpPr/>
            <p:nvPr/>
          </p:nvSpPr>
          <p:spPr>
            <a:xfrm>
              <a:off x="5567367" y="3458100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DEBB18-E6AD-AB4A-B6A1-63546FC463A1}"/>
                </a:ext>
              </a:extLst>
            </p:cNvPr>
            <p:cNvGrpSpPr/>
            <p:nvPr/>
          </p:nvGrpSpPr>
          <p:grpSpPr>
            <a:xfrm>
              <a:off x="5187230" y="2453875"/>
              <a:ext cx="617477" cy="594360"/>
              <a:chOff x="871839" y="3063503"/>
              <a:chExt cx="617477" cy="59436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23EDF14-454D-6743-8382-FB85666B2EAE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7ABAC4-B245-B045-A9DB-C78B94E0DFDC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CD7E32-D8B2-2047-BEA4-949F18E8A69A}"/>
                </a:ext>
              </a:extLst>
            </p:cNvPr>
            <p:cNvSpPr/>
            <p:nvPr/>
          </p:nvSpPr>
          <p:spPr>
            <a:xfrm>
              <a:off x="6215296" y="2466032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Equations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9BCA0C-0329-B84D-962E-17E14015C50B}"/>
                </a:ext>
              </a:extLst>
            </p:cNvPr>
            <p:cNvCxnSpPr>
              <a:cxnSpLocks/>
              <a:stCxn id="11" idx="2"/>
              <a:endCxn id="9" idx="0"/>
            </p:cNvCxnSpPr>
            <p:nvPr/>
          </p:nvCxnSpPr>
          <p:spPr>
            <a:xfrm flipH="1">
              <a:off x="6138867" y="3060392"/>
              <a:ext cx="647929" cy="397708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2A6EDC-018F-EE4D-B8E1-1F723D86C25E}"/>
                </a:ext>
              </a:extLst>
            </p:cNvPr>
            <p:cNvCxnSpPr>
              <a:cxnSpLocks/>
              <a:stCxn id="22" idx="4"/>
              <a:endCxn id="9" idx="0"/>
            </p:cNvCxnSpPr>
            <p:nvPr/>
          </p:nvCxnSpPr>
          <p:spPr>
            <a:xfrm>
              <a:off x="5491118" y="3048235"/>
              <a:ext cx="647749" cy="409865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37A13D-AFDF-FC46-B67A-DC61FAEA326C}"/>
                </a:ext>
              </a:extLst>
            </p:cNvPr>
            <p:cNvGrpSpPr/>
            <p:nvPr/>
          </p:nvGrpSpPr>
          <p:grpSpPr>
            <a:xfrm>
              <a:off x="7063790" y="3461547"/>
              <a:ext cx="908578" cy="594360"/>
              <a:chOff x="4465398" y="2772485"/>
              <a:chExt cx="908578" cy="59436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BAB52E9-636E-8F49-A860-C2087586A7FF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95B7E80-08CB-D34F-A402-23877FF7D2E2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0B9FD8BA-8B23-AF4C-8C31-67F9A3B14E11}"/>
                </a:ext>
              </a:extLst>
            </p:cNvPr>
            <p:cNvSpPr/>
            <p:nvPr/>
          </p:nvSpPr>
          <p:spPr>
            <a:xfrm>
              <a:off x="5298823" y="3633122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26E7576-415C-394D-BB7E-A46F1437B663}"/>
                </a:ext>
              </a:extLst>
            </p:cNvPr>
            <p:cNvSpPr/>
            <p:nvPr/>
          </p:nvSpPr>
          <p:spPr>
            <a:xfrm>
              <a:off x="6762610" y="3626851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416A92-2F5D-2D45-8041-087A8E6CAD77}"/>
                </a:ext>
              </a:extLst>
            </p:cNvPr>
            <p:cNvGrpSpPr/>
            <p:nvPr/>
          </p:nvGrpSpPr>
          <p:grpSpPr>
            <a:xfrm>
              <a:off x="4315081" y="3464896"/>
              <a:ext cx="896112" cy="594360"/>
              <a:chOff x="4478650" y="2759233"/>
              <a:chExt cx="896112" cy="59436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D7788FE-A458-5E44-B0E4-D281652A2BFA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A2812A-7F31-674E-8A82-8F69DDF86B91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8E1542-8C46-D44E-992A-85F6EFF57F19}"/>
              </a:ext>
            </a:extLst>
          </p:cNvPr>
          <p:cNvGrpSpPr/>
          <p:nvPr/>
        </p:nvGrpSpPr>
        <p:grpSpPr>
          <a:xfrm>
            <a:off x="8258692" y="1597690"/>
            <a:ext cx="3670539" cy="1548882"/>
            <a:chOff x="8258692" y="2503578"/>
            <a:chExt cx="3670539" cy="154888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C3E7C71-3055-7746-BBB6-3245253E3CD6}"/>
                </a:ext>
              </a:extLst>
            </p:cNvPr>
            <p:cNvCxnSpPr>
              <a:cxnSpLocks/>
              <a:stCxn id="34" idx="1"/>
              <a:endCxn id="35" idx="6"/>
            </p:cNvCxnSpPr>
            <p:nvPr/>
          </p:nvCxnSpPr>
          <p:spPr>
            <a:xfrm flipH="1">
              <a:off x="9587640" y="2800758"/>
              <a:ext cx="677248" cy="971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2F0A623-B6F3-7849-9C03-B39B4E635B66}"/>
                </a:ext>
              </a:extLst>
            </p:cNvPr>
            <p:cNvCxnSpPr>
              <a:cxnSpLocks/>
              <a:stCxn id="35" idx="4"/>
              <a:endCxn id="28" idx="0"/>
            </p:cNvCxnSpPr>
            <p:nvPr/>
          </p:nvCxnSpPr>
          <p:spPr>
            <a:xfrm>
              <a:off x="9290460" y="3107650"/>
              <a:ext cx="792018" cy="343654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22A9BFB-030C-3A4D-AB3A-6C9582965A59}"/>
                </a:ext>
              </a:extLst>
            </p:cNvPr>
            <p:cNvCxnSpPr>
              <a:cxnSpLocks/>
              <a:stCxn id="28" idx="0"/>
              <a:endCxn id="34" idx="2"/>
            </p:cNvCxnSpPr>
            <p:nvPr/>
          </p:nvCxnSpPr>
          <p:spPr>
            <a:xfrm flipV="1">
              <a:off x="10082478" y="3097938"/>
              <a:ext cx="753910" cy="353366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2372043-DA0B-214D-B033-8137FB0D2684}"/>
                </a:ext>
              </a:extLst>
            </p:cNvPr>
            <p:cNvSpPr/>
            <p:nvPr/>
          </p:nvSpPr>
          <p:spPr>
            <a:xfrm>
              <a:off x="9510978" y="3451304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0DC797D-1586-F24B-982B-0D01AC366F4D}"/>
                </a:ext>
              </a:extLst>
            </p:cNvPr>
            <p:cNvGrpSpPr/>
            <p:nvPr/>
          </p:nvGrpSpPr>
          <p:grpSpPr>
            <a:xfrm>
              <a:off x="11020653" y="3441499"/>
              <a:ext cx="908578" cy="594360"/>
              <a:chOff x="4465398" y="2772485"/>
              <a:chExt cx="908578" cy="59436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9E726DE-B7C9-AF49-888C-713321252575}"/>
                  </a:ext>
                </a:extLst>
              </p:cNvPr>
              <p:cNvSpPr/>
              <p:nvPr/>
            </p:nvSpPr>
            <p:spPr>
              <a:xfrm>
                <a:off x="4465398" y="2772485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1B79A2-DF9C-DB4F-AEF5-079AC099A3B8}"/>
                  </a:ext>
                </a:extLst>
              </p:cNvPr>
              <p:cNvSpPr txBox="1"/>
              <p:nvPr/>
            </p:nvSpPr>
            <p:spPr>
              <a:xfrm>
                <a:off x="4469561" y="2906156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0147F5C0-67A0-AE4C-8F15-2314810DF673}"/>
                </a:ext>
              </a:extLst>
            </p:cNvPr>
            <p:cNvSpPr/>
            <p:nvPr/>
          </p:nvSpPr>
          <p:spPr>
            <a:xfrm>
              <a:off x="9222338" y="362632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DF556A72-9134-8345-92C9-304DE471B479}"/>
                </a:ext>
              </a:extLst>
            </p:cNvPr>
            <p:cNvSpPr/>
            <p:nvPr/>
          </p:nvSpPr>
          <p:spPr>
            <a:xfrm>
              <a:off x="10716269" y="3620055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3AC351D-1659-AD40-91B0-42E5ACB20459}"/>
                </a:ext>
              </a:extLst>
            </p:cNvPr>
            <p:cNvGrpSpPr/>
            <p:nvPr/>
          </p:nvGrpSpPr>
          <p:grpSpPr>
            <a:xfrm>
              <a:off x="8258692" y="3458100"/>
              <a:ext cx="896112" cy="594360"/>
              <a:chOff x="4478650" y="2759233"/>
              <a:chExt cx="896112" cy="59436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75A9099-4BE7-D644-BC1D-504300EBF2B0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ECF2DE"/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48A457-A874-5744-AEE8-A0286D5F8225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282B0CA-D970-AD45-9B05-8685961AE06D}"/>
                </a:ext>
              </a:extLst>
            </p:cNvPr>
            <p:cNvGrpSpPr/>
            <p:nvPr/>
          </p:nvGrpSpPr>
          <p:grpSpPr>
            <a:xfrm>
              <a:off x="8986572" y="2513290"/>
              <a:ext cx="617477" cy="594360"/>
              <a:chOff x="871839" y="3063503"/>
              <a:chExt cx="617477" cy="59436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B2EC44B-7E77-844F-AF75-B88DFE2163AE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7553A8D-07A3-284B-95BE-CBE96D9E26FF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197160-6D17-7F49-A487-531305378529}"/>
                </a:ext>
              </a:extLst>
            </p:cNvPr>
            <p:cNvSpPr/>
            <p:nvPr/>
          </p:nvSpPr>
          <p:spPr>
            <a:xfrm>
              <a:off x="10264888" y="2503578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B1654C-27DA-8445-9B5C-285C2C1DFCEA}"/>
              </a:ext>
            </a:extLst>
          </p:cNvPr>
          <p:cNvGrpSpPr/>
          <p:nvPr/>
        </p:nvGrpSpPr>
        <p:grpSpPr>
          <a:xfrm>
            <a:off x="321314" y="1394055"/>
            <a:ext cx="3747740" cy="2114016"/>
            <a:chOff x="321314" y="2299943"/>
            <a:chExt cx="3747740" cy="21140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0707E9-598A-C043-97F0-C30CBB897538}"/>
                </a:ext>
              </a:extLst>
            </p:cNvPr>
            <p:cNvSpPr/>
            <p:nvPr/>
          </p:nvSpPr>
          <p:spPr>
            <a:xfrm>
              <a:off x="1521020" y="3819599"/>
              <a:ext cx="1143000" cy="594360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19050" cap="flat" cmpd="sng" algn="ctr">
              <a:solidFill>
                <a:srgbClr val="0000FF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Physics Simulation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37E0A4B-9D2B-0846-8F79-F2F9A64C3E76}"/>
                </a:ext>
              </a:extLst>
            </p:cNvPr>
            <p:cNvCxnSpPr>
              <a:cxnSpLocks/>
              <a:stCxn id="59" idx="4"/>
              <a:endCxn id="59" idx="5"/>
            </p:cNvCxnSpPr>
            <p:nvPr/>
          </p:nvCxnSpPr>
          <p:spPr>
            <a:xfrm flipV="1">
              <a:off x="2086274" y="2807261"/>
              <a:ext cx="210138" cy="8704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9D9274-0449-A04D-A2FE-9BB0818DF3EE}"/>
                </a:ext>
              </a:extLst>
            </p:cNvPr>
            <p:cNvCxnSpPr>
              <a:cxnSpLocks/>
              <a:stCxn id="59" idx="4"/>
              <a:endCxn id="46" idx="0"/>
            </p:cNvCxnSpPr>
            <p:nvPr/>
          </p:nvCxnSpPr>
          <p:spPr>
            <a:xfrm>
              <a:off x="2086274" y="2894303"/>
              <a:ext cx="6246" cy="156372"/>
            </a:xfrm>
            <a:prstGeom prst="straightConnector1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5" name="Diamond 44">
              <a:extLst>
                <a:ext uri="{FF2B5EF4-FFF2-40B4-BE49-F238E27FC236}">
                  <a16:creationId xmlns:a16="http://schemas.microsoft.com/office/drawing/2014/main" id="{FBF036A9-41B8-9F4F-8DBD-CEA2E90CC816}"/>
                </a:ext>
              </a:extLst>
            </p:cNvPr>
            <p:cNvSpPr/>
            <p:nvPr/>
          </p:nvSpPr>
          <p:spPr>
            <a:xfrm>
              <a:off x="2704251" y="3656391"/>
              <a:ext cx="155448" cy="155448"/>
            </a:xfrm>
            <a:prstGeom prst="diamond">
              <a:avLst/>
            </a:prstGeom>
            <a:solidFill>
              <a:srgbClr val="FFF6C8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2325524-04C5-704E-AD78-C6AF9647F3BF}"/>
                </a:ext>
              </a:extLst>
            </p:cNvPr>
            <p:cNvSpPr/>
            <p:nvPr/>
          </p:nvSpPr>
          <p:spPr>
            <a:xfrm>
              <a:off x="1521020" y="3050675"/>
              <a:ext cx="1143000" cy="594360"/>
            </a:xfrm>
            <a:prstGeom prst="rect">
              <a:avLst/>
            </a:prstGeom>
            <a:solidFill>
              <a:srgbClr val="C0504D">
                <a:lumMod val="20000"/>
                <a:lumOff val="80000"/>
              </a:srgbClr>
            </a:solidFill>
            <a:ln w="19050" cap="flat" cmpd="sng" algn="ctr">
              <a:solidFill>
                <a:srgbClr val="DE04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rPr>
                <a:t>Machine Learning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2684D26-68DD-9B4C-B0D5-C04990294FDE}"/>
                </a:ext>
              </a:extLst>
            </p:cNvPr>
            <p:cNvGrpSpPr/>
            <p:nvPr/>
          </p:nvGrpSpPr>
          <p:grpSpPr>
            <a:xfrm>
              <a:off x="1782386" y="2299943"/>
              <a:ext cx="617477" cy="594360"/>
              <a:chOff x="871839" y="3063503"/>
              <a:chExt cx="617477" cy="59436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6B26453-7B65-7B44-B16D-4334762ACFD4}"/>
                  </a:ext>
                </a:extLst>
              </p:cNvPr>
              <p:cNvSpPr/>
              <p:nvPr/>
            </p:nvSpPr>
            <p:spPr>
              <a:xfrm>
                <a:off x="878547" y="3063503"/>
                <a:ext cx="594360" cy="594360"/>
              </a:xfrm>
              <a:prstGeom prst="ellipse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19050" cap="flat" cmpd="sng" algn="ctr">
                <a:solidFill>
                  <a:srgbClr val="FF7E2E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665B14-94D7-424C-A6CA-3B87E4C2EEAC}"/>
                  </a:ext>
                </a:extLst>
              </p:cNvPr>
              <p:cNvSpPr txBox="1"/>
              <p:nvPr/>
            </p:nvSpPr>
            <p:spPr>
              <a:xfrm>
                <a:off x="871839" y="3204911"/>
                <a:ext cx="617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/>
                  </a:rPr>
                  <a:t>Data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F22EA03-F1D6-6C47-93A0-EF2B0E4668E3}"/>
                </a:ext>
              </a:extLst>
            </p:cNvPr>
            <p:cNvGrpSpPr/>
            <p:nvPr/>
          </p:nvGrpSpPr>
          <p:grpSpPr>
            <a:xfrm>
              <a:off x="3160476" y="3454180"/>
              <a:ext cx="908578" cy="594360"/>
              <a:chOff x="4465398" y="2772486"/>
              <a:chExt cx="908578" cy="59436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271D8C8-6906-AE4F-905E-C18E7292BF58}"/>
                  </a:ext>
                </a:extLst>
              </p:cNvPr>
              <p:cNvSpPr/>
              <p:nvPr/>
            </p:nvSpPr>
            <p:spPr>
              <a:xfrm>
                <a:off x="4465398" y="2772486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7602E7C-8798-034B-BE64-A499BB122455}"/>
                  </a:ext>
                </a:extLst>
              </p:cNvPr>
              <p:cNvSpPr txBox="1"/>
              <p:nvPr/>
            </p:nvSpPr>
            <p:spPr>
              <a:xfrm>
                <a:off x="4469561" y="2906157"/>
                <a:ext cx="9044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Outputs</a:t>
                </a:r>
                <a:endParaRPr lang="en-US" sz="1600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3E9F3DC-2D29-D64F-9BCC-6280A5A3ACDD}"/>
                </a:ext>
              </a:extLst>
            </p:cNvPr>
            <p:cNvGrpSpPr/>
            <p:nvPr/>
          </p:nvGrpSpPr>
          <p:grpSpPr>
            <a:xfrm>
              <a:off x="321314" y="3444248"/>
              <a:ext cx="896112" cy="594360"/>
              <a:chOff x="4478650" y="2759233"/>
              <a:chExt cx="896112" cy="59436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BF8924E-86E5-A240-83C7-5B9A25B04174}"/>
                  </a:ext>
                </a:extLst>
              </p:cNvPr>
              <p:cNvSpPr/>
              <p:nvPr/>
            </p:nvSpPr>
            <p:spPr>
              <a:xfrm>
                <a:off x="4478650" y="2759233"/>
                <a:ext cx="896112" cy="594360"/>
              </a:xfrm>
              <a:prstGeom prst="ellipse">
                <a:avLst/>
              </a:prstGeom>
              <a:solidFill>
                <a:srgbClr val="9BBB59">
                  <a:lumMod val="20000"/>
                  <a:lumOff val="80000"/>
                </a:srgbClr>
              </a:solidFill>
              <a:ln w="19050" cap="flat" cmpd="sng" algn="ctr">
                <a:solidFill>
                  <a:srgbClr val="008B42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E581170-9BDD-054D-AE56-9B22CC891F15}"/>
                  </a:ext>
                </a:extLst>
              </p:cNvPr>
              <p:cNvSpPr txBox="1"/>
              <p:nvPr/>
            </p:nvSpPr>
            <p:spPr>
              <a:xfrm>
                <a:off x="4575577" y="2892904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kern="0" dirty="0">
                    <a:latin typeface="Helvetica"/>
                  </a:rPr>
                  <a:t>Inputs</a:t>
                </a:r>
                <a:endParaRPr lang="en-US" sz="1600" dirty="0"/>
              </a:p>
            </p:txBody>
          </p:sp>
        </p:grp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458ADA24-DCDC-544C-B625-572279FC5224}"/>
                </a:ext>
              </a:extLst>
            </p:cNvPr>
            <p:cNvSpPr/>
            <p:nvPr/>
          </p:nvSpPr>
          <p:spPr>
            <a:xfrm rot="19813336">
              <a:off x="1231727" y="3326610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683AB7B9-1442-4A4A-98DC-2E6C320CD194}"/>
                </a:ext>
              </a:extLst>
            </p:cNvPr>
            <p:cNvSpPr/>
            <p:nvPr/>
          </p:nvSpPr>
          <p:spPr>
            <a:xfrm>
              <a:off x="2891807" y="3624606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314E2222-CB11-E349-AF3D-19EB16FE42FC}"/>
                </a:ext>
              </a:extLst>
            </p:cNvPr>
            <p:cNvSpPr/>
            <p:nvPr/>
          </p:nvSpPr>
          <p:spPr>
            <a:xfrm rot="1772577">
              <a:off x="1223431" y="3917687"/>
              <a:ext cx="228528" cy="236475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E8A7AC50-338E-394E-9816-876F20D6DD6C}"/>
                </a:ext>
              </a:extLst>
            </p:cNvPr>
            <p:cNvCxnSpPr>
              <a:stCxn id="46" idx="3"/>
              <a:endCxn id="45" idx="0"/>
            </p:cNvCxnSpPr>
            <p:nvPr/>
          </p:nvCxnSpPr>
          <p:spPr>
            <a:xfrm>
              <a:off x="2664020" y="3347855"/>
              <a:ext cx="117955" cy="308536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A11CB0AA-8307-5645-8363-1227987CF565}"/>
                </a:ext>
              </a:extLst>
            </p:cNvPr>
            <p:cNvCxnSpPr>
              <a:cxnSpLocks/>
              <a:stCxn id="42" idx="3"/>
              <a:endCxn id="45" idx="2"/>
            </p:cNvCxnSpPr>
            <p:nvPr/>
          </p:nvCxnSpPr>
          <p:spPr>
            <a:xfrm flipV="1">
              <a:off x="2664020" y="3811839"/>
              <a:ext cx="117955" cy="304940"/>
            </a:xfrm>
            <a:prstGeom prst="bentConnector2">
              <a:avLst/>
            </a:pr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CE02C60-5CE5-4446-9744-7E7AC9670001}"/>
              </a:ext>
            </a:extLst>
          </p:cNvPr>
          <p:cNvSpPr txBox="1"/>
          <p:nvPr/>
        </p:nvSpPr>
        <p:spPr>
          <a:xfrm>
            <a:off x="8514080" y="3742050"/>
            <a:ext cx="3502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D. A. Cole, R. B. </a:t>
            </a:r>
            <a:r>
              <a:rPr lang="en-US" sz="1200" dirty="0" err="1"/>
              <a:t>Gramacy</a:t>
            </a:r>
            <a:r>
              <a:rPr lang="en-US" sz="1200" dirty="0"/>
              <a:t>,</a:t>
            </a:r>
            <a:r>
              <a:rPr lang="en-US" sz="1200" b="1" dirty="0"/>
              <a:t> </a:t>
            </a:r>
            <a:r>
              <a:rPr lang="en-US" sz="1200" dirty="0"/>
              <a:t>J. E. Warner, G. F. </a:t>
            </a:r>
            <a:r>
              <a:rPr lang="en-US" sz="1200" dirty="0" err="1"/>
              <a:t>Bomarito</a:t>
            </a:r>
            <a:r>
              <a:rPr lang="en-US" sz="1200" dirty="0"/>
              <a:t>, P. E. </a:t>
            </a:r>
            <a:r>
              <a:rPr lang="en-US" sz="1200" dirty="0" err="1"/>
              <a:t>Leser</a:t>
            </a:r>
            <a:r>
              <a:rPr lang="en-US" sz="1200" dirty="0"/>
              <a:t>, W. P. </a:t>
            </a:r>
            <a:r>
              <a:rPr lang="en-US" sz="1200" dirty="0" err="1"/>
              <a:t>Leser</a:t>
            </a:r>
            <a:r>
              <a:rPr lang="en-US" sz="1200" dirty="0"/>
              <a:t>. </a:t>
            </a:r>
            <a:r>
              <a:rPr lang="en-US" sz="1200" i="1" dirty="0"/>
              <a:t>Entropy-Based Adaptive Design for Contour Finding and Estimating Reliability</a:t>
            </a:r>
            <a:r>
              <a:rPr lang="en-US" sz="1200" dirty="0"/>
              <a:t>. Journal of Quality Technology. In Review (Preprint available). 2021.</a:t>
            </a:r>
          </a:p>
          <a:p>
            <a:endParaRPr lang="en-US" sz="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B. K. Stanford, K. E. Jacobson, A. Sauer, J. E. Warner. </a:t>
            </a:r>
            <a:r>
              <a:rPr lang="en-US" sz="1200" i="1" dirty="0"/>
              <a:t>Gradient-Enhanced Reliability Analysis of Transonic Aeroelastic Flutter</a:t>
            </a:r>
            <a:r>
              <a:rPr lang="en-US" sz="1200" dirty="0"/>
              <a:t>. 2022 AIAA </a:t>
            </a:r>
            <a:r>
              <a:rPr lang="en-US" sz="1200" dirty="0" err="1"/>
              <a:t>Scitech</a:t>
            </a:r>
            <a:r>
              <a:rPr lang="en-US" sz="1200" dirty="0"/>
              <a:t> Proceedings. 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92C75F-D0A9-5A42-AF7C-F46DCD26B00F}"/>
              </a:ext>
            </a:extLst>
          </p:cNvPr>
          <p:cNvSpPr txBox="1"/>
          <p:nvPr/>
        </p:nvSpPr>
        <p:spPr>
          <a:xfrm>
            <a:off x="4314113" y="3747487"/>
            <a:ext cx="3757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J. E. Warner, J. Cuevas, P. E. </a:t>
            </a:r>
            <a:r>
              <a:rPr lang="en-US" sz="1200" dirty="0" err="1"/>
              <a:t>Leser</a:t>
            </a:r>
            <a:r>
              <a:rPr lang="en-US" sz="1200" dirty="0"/>
              <a:t>, G. F. </a:t>
            </a:r>
            <a:r>
              <a:rPr lang="en-US" sz="1200" dirty="0" err="1"/>
              <a:t>Bomarito</a:t>
            </a:r>
            <a:r>
              <a:rPr lang="en-US" sz="1200" dirty="0"/>
              <a:t>, W. P. </a:t>
            </a:r>
            <a:r>
              <a:rPr lang="en-US" sz="1200" dirty="0" err="1"/>
              <a:t>Leser</a:t>
            </a:r>
            <a:r>
              <a:rPr lang="en-US" sz="1200" dirty="0"/>
              <a:t>. </a:t>
            </a:r>
            <a:r>
              <a:rPr lang="en-US" sz="1200" i="1" dirty="0"/>
              <a:t>Inverse Estimation of Elastic Modulus Using Physics-Informed Adversarial Networks</a:t>
            </a:r>
            <a:r>
              <a:rPr lang="en-US" sz="1200" dirty="0"/>
              <a:t>. NASA TM 2020-5001300. May 2020.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3FFCDB-F5C4-1449-A674-AEB53059C3E2}"/>
              </a:ext>
            </a:extLst>
          </p:cNvPr>
          <p:cNvSpPr txBox="1"/>
          <p:nvPr/>
        </p:nvSpPr>
        <p:spPr>
          <a:xfrm>
            <a:off x="353208" y="3738212"/>
            <a:ext cx="350248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J. E. Warner,  G. F. </a:t>
            </a:r>
            <a:r>
              <a:rPr lang="en-US" sz="1200" dirty="0" err="1"/>
              <a:t>Bomarito</a:t>
            </a:r>
            <a:r>
              <a:rPr lang="en-US" sz="1200" dirty="0"/>
              <a:t>, L. Morrill, P. E. </a:t>
            </a:r>
            <a:r>
              <a:rPr lang="en-US" sz="1200" dirty="0" err="1"/>
              <a:t>Leser</a:t>
            </a:r>
            <a:r>
              <a:rPr lang="en-US" sz="1200" dirty="0"/>
              <a:t>, W. P. </a:t>
            </a:r>
            <a:r>
              <a:rPr lang="en-US" sz="1200" dirty="0" err="1"/>
              <a:t>Leser</a:t>
            </a:r>
            <a:r>
              <a:rPr lang="en-US" sz="1200" dirty="0"/>
              <a:t>, R. A. Williams, S. Dutta, S. </a:t>
            </a:r>
            <a:r>
              <a:rPr lang="en-US" sz="1200" dirty="0" err="1"/>
              <a:t>Nieomoeller</a:t>
            </a:r>
            <a:r>
              <a:rPr lang="en-US" sz="1200" dirty="0"/>
              <a:t>. </a:t>
            </a:r>
            <a:r>
              <a:rPr lang="en-US" sz="1200" i="1" dirty="0"/>
              <a:t>Multi-Model Monte Carlo Estimators for Trajectory Simulation</a:t>
            </a:r>
            <a:r>
              <a:rPr lang="en-US" sz="1200" dirty="0"/>
              <a:t>. 2021 AIAA SciTech Conference.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G. F. </a:t>
            </a:r>
            <a:r>
              <a:rPr lang="en-US" sz="1200" dirty="0" err="1"/>
              <a:t>Bomarito</a:t>
            </a:r>
            <a:r>
              <a:rPr lang="en-US" sz="1200" dirty="0"/>
              <a:t>, P. E. </a:t>
            </a:r>
            <a:r>
              <a:rPr lang="en-US" sz="1200" dirty="0" err="1"/>
              <a:t>Leser</a:t>
            </a:r>
            <a:r>
              <a:rPr lang="en-US" sz="1200" dirty="0"/>
              <a:t>,</a:t>
            </a:r>
            <a:r>
              <a:rPr lang="en-US" sz="1200" b="1" dirty="0"/>
              <a:t> </a:t>
            </a:r>
            <a:r>
              <a:rPr lang="en-US" sz="1200" dirty="0"/>
              <a:t>J. E. Warner, W. P. </a:t>
            </a:r>
            <a:r>
              <a:rPr lang="en-US" sz="1200" dirty="0" err="1"/>
              <a:t>Leser</a:t>
            </a:r>
            <a:r>
              <a:rPr lang="en-US" sz="1200" dirty="0"/>
              <a:t>. </a:t>
            </a:r>
            <a:r>
              <a:rPr lang="en-US" sz="1200" i="1" dirty="0"/>
              <a:t>On the Optimization of Approximate Control Variates with Parametrically Defined Estimators</a:t>
            </a:r>
            <a:r>
              <a:rPr lang="en-US" sz="1200" dirty="0"/>
              <a:t>. Journal Paper. Journal of Computational Physics. February 2022.</a:t>
            </a:r>
          </a:p>
          <a:p>
            <a:endParaRPr lang="en-US" sz="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G. F. </a:t>
            </a:r>
            <a:r>
              <a:rPr lang="en-US" sz="1200" dirty="0" err="1"/>
              <a:t>Bomarito</a:t>
            </a:r>
            <a:r>
              <a:rPr lang="en-US" sz="1200" dirty="0"/>
              <a:t>, J. E. Warner, P. E. </a:t>
            </a:r>
            <a:r>
              <a:rPr lang="en-US" sz="1200" dirty="0" err="1"/>
              <a:t>Leser</a:t>
            </a:r>
            <a:r>
              <a:rPr lang="en-US" sz="1200" dirty="0"/>
              <a:t>, W. P. </a:t>
            </a:r>
            <a:r>
              <a:rPr lang="en-US" sz="1200" dirty="0" err="1"/>
              <a:t>Leser</a:t>
            </a:r>
            <a:r>
              <a:rPr lang="en-US" sz="1200" dirty="0"/>
              <a:t>, L. Morrill. Multi Model Monte Carlo with Python (</a:t>
            </a:r>
            <a:r>
              <a:rPr lang="en-US" sz="1200" dirty="0" err="1"/>
              <a:t>MXMCPy</a:t>
            </a:r>
            <a:r>
              <a:rPr lang="en-US" sz="1200" dirty="0"/>
              <a:t>). NASA TM 2020-220585. May 2020.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B85D4-9718-6742-9D0D-8E0CDCF736A1}"/>
              </a:ext>
            </a:extLst>
          </p:cNvPr>
          <p:cNvSpPr txBox="1"/>
          <p:nvPr/>
        </p:nvSpPr>
        <p:spPr>
          <a:xfrm>
            <a:off x="4449139" y="6442839"/>
            <a:ext cx="329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</a:t>
            </a:r>
            <a:r>
              <a:rPr lang="en-US" dirty="0"/>
              <a:t>l: </a:t>
            </a:r>
            <a:r>
              <a:rPr lang="en-US" dirty="0" err="1"/>
              <a:t>james.e.warner@nasa.gov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1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7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8418522-826F-104C-8CAE-39BDB76D68D0}"/>
              </a:ext>
            </a:extLst>
          </p:cNvPr>
          <p:cNvSpPr/>
          <p:nvPr/>
        </p:nvSpPr>
        <p:spPr>
          <a:xfrm>
            <a:off x="5443215" y="2054987"/>
            <a:ext cx="1371600" cy="100588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FA252-E5EC-2C43-98BE-9A803BD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Motivation: Modeling &amp;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B058-5492-B24D-BD13-8A57DDC1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9979" y="6470129"/>
            <a:ext cx="2743200" cy="365125"/>
          </a:xfrm>
        </p:spPr>
        <p:txBody>
          <a:bodyPr/>
          <a:lstStyle/>
          <a:p>
            <a:fld id="{1F57BF9A-7B35-9447-9112-EAE7E91B4E99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6284A-82BB-1B47-BBC7-CD764F489541}"/>
              </a:ext>
            </a:extLst>
          </p:cNvPr>
          <p:cNvGrpSpPr/>
          <p:nvPr/>
        </p:nvGrpSpPr>
        <p:grpSpPr>
          <a:xfrm>
            <a:off x="3025216" y="2056914"/>
            <a:ext cx="1475347" cy="1005840"/>
            <a:chOff x="2982352" y="2085490"/>
            <a:chExt cx="1475347" cy="10058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748136-E30D-0446-8A4F-8AB335D2C07F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DD2B6-F56B-274F-A5F9-8D873FB48127}"/>
                </a:ext>
              </a:extLst>
            </p:cNvPr>
            <p:cNvSpPr txBox="1"/>
            <p:nvPr/>
          </p:nvSpPr>
          <p:spPr>
            <a:xfrm>
              <a:off x="3195765" y="2357288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Inputs</a:t>
              </a:r>
              <a:endParaRPr lang="en-US" sz="2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80D1A9-E72C-804D-B0D0-F7CCD9023CAD}"/>
              </a:ext>
            </a:extLst>
          </p:cNvPr>
          <p:cNvGrpSpPr/>
          <p:nvPr/>
        </p:nvGrpSpPr>
        <p:grpSpPr>
          <a:xfrm>
            <a:off x="7757525" y="2055029"/>
            <a:ext cx="1475347" cy="1005840"/>
            <a:chOff x="2982352" y="2085490"/>
            <a:chExt cx="1475347" cy="10058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B9C3B3-8906-F14B-A4BD-113A576BEBD4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FC501F-369F-9749-B3AF-8BFED9B64C12}"/>
                </a:ext>
              </a:extLst>
            </p:cNvPr>
            <p:cNvSpPr txBox="1"/>
            <p:nvPr/>
          </p:nvSpPr>
          <p:spPr>
            <a:xfrm>
              <a:off x="3095750" y="235728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Outputs</a:t>
              </a:r>
              <a:endParaRPr lang="en-US" sz="2400" dirty="0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576BB04-8F20-8241-897C-40EE24931365}"/>
              </a:ext>
            </a:extLst>
          </p:cNvPr>
          <p:cNvSpPr/>
          <p:nvPr/>
        </p:nvSpPr>
        <p:spPr>
          <a:xfrm>
            <a:off x="7057377" y="2321867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0A4B7D5-BDD4-144E-8645-DF81750EA760}"/>
              </a:ext>
            </a:extLst>
          </p:cNvPr>
          <p:cNvSpPr/>
          <p:nvPr/>
        </p:nvSpPr>
        <p:spPr>
          <a:xfrm>
            <a:off x="4753753" y="2328712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Perseverance's entry capsule leaves the blackness of space an descends into the dusty Mars atmosphere.">
            <a:extLst>
              <a:ext uri="{FF2B5EF4-FFF2-40B4-BE49-F238E27FC236}">
                <a16:creationId xmlns:a16="http://schemas.microsoft.com/office/drawing/2014/main" id="{CB638A79-2FFF-E24D-AABF-8A14E473C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7" r="11552"/>
          <a:stretch/>
        </p:blipFill>
        <p:spPr bwMode="auto">
          <a:xfrm>
            <a:off x="1751886" y="4645008"/>
            <a:ext cx="1280161" cy="11892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A046F0-1FBE-CC4B-9E4A-C74008D82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15"/>
          <a:stretch/>
        </p:blipFill>
        <p:spPr>
          <a:xfrm rot="5400000">
            <a:off x="5284266" y="4742391"/>
            <a:ext cx="1587295" cy="10005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E073E5-3415-2643-8749-EFB299974FFF}"/>
              </a:ext>
            </a:extLst>
          </p:cNvPr>
          <p:cNvSpPr txBox="1"/>
          <p:nvPr/>
        </p:nvSpPr>
        <p:spPr>
          <a:xfrm>
            <a:off x="10689848" y="4960033"/>
            <a:ext cx="115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Deformation, Stress, Strain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0DF6C6-30AC-C142-8404-5FCB8F47A400}"/>
              </a:ext>
            </a:extLst>
          </p:cNvPr>
          <p:cNvSpPr txBox="1"/>
          <p:nvPr/>
        </p:nvSpPr>
        <p:spPr>
          <a:xfrm>
            <a:off x="6735539" y="4845373"/>
            <a:ext cx="1000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Max contact force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C78CE7-6C9A-FC4E-AAA4-C79936451561}"/>
              </a:ext>
            </a:extLst>
          </p:cNvPr>
          <p:cNvSpPr txBox="1"/>
          <p:nvPr/>
        </p:nvSpPr>
        <p:spPr>
          <a:xfrm>
            <a:off x="430117" y="4686901"/>
            <a:ext cx="1315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Atmospheric conditions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Mass properties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FF3F72-D6A3-7E4B-AEFA-B1A645DD4070}"/>
              </a:ext>
            </a:extLst>
          </p:cNvPr>
          <p:cNvSpPr/>
          <p:nvPr/>
        </p:nvSpPr>
        <p:spPr>
          <a:xfrm>
            <a:off x="430117" y="3928080"/>
            <a:ext cx="3669747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A2477-666F-5D43-87E0-AEEF75E9BDBF}"/>
              </a:ext>
            </a:extLst>
          </p:cNvPr>
          <p:cNvSpPr/>
          <p:nvPr/>
        </p:nvSpPr>
        <p:spPr>
          <a:xfrm>
            <a:off x="4471219" y="3905669"/>
            <a:ext cx="3141693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09E8734-74E2-754E-A62C-CC8EA4DA16AC}"/>
              </a:ext>
            </a:extLst>
          </p:cNvPr>
          <p:cNvSpPr/>
          <p:nvPr/>
        </p:nvSpPr>
        <p:spPr>
          <a:xfrm>
            <a:off x="7981633" y="3928080"/>
            <a:ext cx="3809874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65A970E9-BC91-7244-AFEC-D6787E7BC4A2}"/>
              </a:ext>
            </a:extLst>
          </p:cNvPr>
          <p:cNvSpPr/>
          <p:nvPr/>
        </p:nvSpPr>
        <p:spPr>
          <a:xfrm>
            <a:off x="1457746" y="5096930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23B90F-7084-9947-B2AF-B8D1A0680DBD}"/>
              </a:ext>
            </a:extLst>
          </p:cNvPr>
          <p:cNvSpPr txBox="1"/>
          <p:nvPr/>
        </p:nvSpPr>
        <p:spPr>
          <a:xfrm>
            <a:off x="3314177" y="4953095"/>
            <a:ext cx="76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Landing location</a:t>
            </a:r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3981C422-3DD7-7D42-8945-B059C67A0F24}"/>
              </a:ext>
            </a:extLst>
          </p:cNvPr>
          <p:cNvSpPr/>
          <p:nvPr/>
        </p:nvSpPr>
        <p:spPr>
          <a:xfrm>
            <a:off x="3079252" y="508125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B9DDCB-BCC9-AB4F-8E39-BF428E3353FA}"/>
              </a:ext>
            </a:extLst>
          </p:cNvPr>
          <p:cNvSpPr/>
          <p:nvPr/>
        </p:nvSpPr>
        <p:spPr>
          <a:xfrm>
            <a:off x="5368290" y="508728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C92CB35A-9802-2E46-9C47-5F7E31A07EBA}"/>
              </a:ext>
            </a:extLst>
          </p:cNvPr>
          <p:cNvSpPr/>
          <p:nvPr/>
        </p:nvSpPr>
        <p:spPr>
          <a:xfrm>
            <a:off x="6626204" y="5092872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8F00CF-EAE5-0F4C-95FB-60288AE0A96E}"/>
              </a:ext>
            </a:extLst>
          </p:cNvPr>
          <p:cNvSpPr txBox="1"/>
          <p:nvPr/>
        </p:nvSpPr>
        <p:spPr>
          <a:xfrm>
            <a:off x="4441707" y="4751942"/>
            <a:ext cx="1087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Impact velocity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Lunar regolith properties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D834F6-996B-A844-BBD8-48319B2621F2}"/>
              </a:ext>
            </a:extLst>
          </p:cNvPr>
          <p:cNvSpPr txBox="1"/>
          <p:nvPr/>
        </p:nvSpPr>
        <p:spPr>
          <a:xfrm>
            <a:off x="7979837" y="4739819"/>
            <a:ext cx="1152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Applied load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Material properties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F8EA58C5-9CFD-A64D-95E2-19056C870FFF}"/>
              </a:ext>
            </a:extLst>
          </p:cNvPr>
          <p:cNvSpPr/>
          <p:nvPr/>
        </p:nvSpPr>
        <p:spPr>
          <a:xfrm>
            <a:off x="8948751" y="5080367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A2685379-06CE-1545-91EE-97730E040771}"/>
              </a:ext>
            </a:extLst>
          </p:cNvPr>
          <p:cNvSpPr/>
          <p:nvPr/>
        </p:nvSpPr>
        <p:spPr>
          <a:xfrm>
            <a:off x="10487382" y="5085956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B00E58E-586A-8F4E-A805-20F33C955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47" y="2768407"/>
            <a:ext cx="228600" cy="1905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5CFE874-E7B8-3142-AEAB-6DE3B504A3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965" y="2770832"/>
            <a:ext cx="2921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A871CFB-5533-D549-9F4D-00643E629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43" y="2773593"/>
            <a:ext cx="203200" cy="190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45ACD95-8890-2243-88AC-472A9B3624C1}"/>
              </a:ext>
            </a:extLst>
          </p:cNvPr>
          <p:cNvSpPr txBox="1"/>
          <p:nvPr/>
        </p:nvSpPr>
        <p:spPr>
          <a:xfrm>
            <a:off x="5228895" y="3905669"/>
            <a:ext cx="169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Spacesuit Impact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624A93-C7EF-0249-95DB-EEDF8E1BCF42}"/>
              </a:ext>
            </a:extLst>
          </p:cNvPr>
          <p:cNvSpPr txBox="1"/>
          <p:nvPr/>
        </p:nvSpPr>
        <p:spPr>
          <a:xfrm>
            <a:off x="1435869" y="3923218"/>
            <a:ext cx="19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Trajectory Simulation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8C05D0-C5FA-614E-93C3-40AE5A78795D}"/>
              </a:ext>
            </a:extLst>
          </p:cNvPr>
          <p:cNvSpPr txBox="1"/>
          <p:nvPr/>
        </p:nvSpPr>
        <p:spPr>
          <a:xfrm>
            <a:off x="9013782" y="3928080"/>
            <a:ext cx="195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Mechanical Testing Simulation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45B532A-A639-C344-8CB7-EED182CC2864}"/>
              </a:ext>
            </a:extLst>
          </p:cNvPr>
          <p:cNvGrpSpPr/>
          <p:nvPr/>
        </p:nvGrpSpPr>
        <p:grpSpPr>
          <a:xfrm>
            <a:off x="9204947" y="4555568"/>
            <a:ext cx="1140456" cy="1468475"/>
            <a:chOff x="9204947" y="4555568"/>
            <a:chExt cx="1140456" cy="146847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7BD73DE-1209-3D44-8211-5A58BF0A4F65}"/>
                </a:ext>
              </a:extLst>
            </p:cNvPr>
            <p:cNvGrpSpPr/>
            <p:nvPr/>
          </p:nvGrpSpPr>
          <p:grpSpPr>
            <a:xfrm>
              <a:off x="9204947" y="4555568"/>
              <a:ext cx="775923" cy="1468475"/>
              <a:chOff x="9222265" y="4606368"/>
              <a:chExt cx="775923" cy="146847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31D5FDD-20E8-F14E-B34B-534E8AF68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2265" y="4808945"/>
                <a:ext cx="775923" cy="1078001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95AC506-980A-124A-A36B-0D30EC24043D}"/>
                  </a:ext>
                </a:extLst>
              </p:cNvPr>
              <p:cNvGrpSpPr/>
              <p:nvPr/>
            </p:nvGrpSpPr>
            <p:grpSpPr>
              <a:xfrm rot="19800052">
                <a:off x="9495773" y="4606368"/>
                <a:ext cx="232324" cy="235717"/>
                <a:chOff x="10016878" y="4622630"/>
                <a:chExt cx="232324" cy="235717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4D6654E-86A1-9143-9246-857A60BD93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87341" y="4667523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5D8DAFE1-1DC2-BC42-ABA4-6DB1D6DB8E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6878" y="4622630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0DF71562-0CEA-4348-A767-2C83E7199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3843" y="4713755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E98E6F0-3279-6046-94C8-F230A040307E}"/>
                  </a:ext>
                </a:extLst>
              </p:cNvPr>
              <p:cNvGrpSpPr/>
              <p:nvPr/>
            </p:nvGrpSpPr>
            <p:grpSpPr>
              <a:xfrm rot="19630598">
                <a:off x="9363531" y="5746584"/>
                <a:ext cx="505475" cy="328259"/>
                <a:chOff x="9192895" y="5690953"/>
                <a:chExt cx="505475" cy="328259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0FE582C-18D3-D44A-9929-533430AD8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97583">
                  <a:off x="9192895" y="5690953"/>
                  <a:ext cx="505475" cy="2722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74DE472F-D12B-9644-9C7F-7F45CDBCE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2872" y="56939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88BD6359-3BBD-8841-9B6D-4F8F67B628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2722" y="5735647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56A239-C090-BC48-9EDC-61378AC538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5272" y="57885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999E6EE-87A3-E74B-BE02-D9DE55FCC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1472" y="5834250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02EAC3E0-9050-5447-BEE8-B59557B9F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4022" y="5886782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705DED6D-9A57-8241-8E4E-39268A349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3872" y="5927763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AC261DC-27AB-1343-AA39-03B079610938}"/>
                </a:ext>
              </a:extLst>
            </p:cNvPr>
            <p:cNvGrpSpPr/>
            <p:nvPr/>
          </p:nvGrpSpPr>
          <p:grpSpPr>
            <a:xfrm>
              <a:off x="9801183" y="4944005"/>
              <a:ext cx="544220" cy="551001"/>
              <a:chOff x="9780401" y="4912832"/>
              <a:chExt cx="544220" cy="551001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AD486A2-24FB-0B43-AAB1-830C90C83ACC}"/>
                  </a:ext>
                </a:extLst>
              </p:cNvPr>
              <p:cNvGrpSpPr/>
              <p:nvPr/>
            </p:nvGrpSpPr>
            <p:grpSpPr>
              <a:xfrm>
                <a:off x="9905299" y="4912832"/>
                <a:ext cx="419322" cy="423412"/>
                <a:chOff x="9905299" y="4912832"/>
                <a:chExt cx="419322" cy="423412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8D6A0545-1FC5-CF42-BE77-2A6E917CCF84}"/>
                    </a:ext>
                  </a:extLst>
                </p:cNvPr>
                <p:cNvGrpSpPr/>
                <p:nvPr/>
              </p:nvGrpSpPr>
              <p:grpSpPr>
                <a:xfrm>
                  <a:off x="9907002" y="4912832"/>
                  <a:ext cx="417619" cy="423251"/>
                  <a:chOff x="9629758" y="3011573"/>
                  <a:chExt cx="417619" cy="423251"/>
                </a:xfrm>
              </p:grpSpPr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D52376E9-8C47-0740-BFE9-B4AE29DCCC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9758" y="3011573"/>
                    <a:ext cx="0" cy="41742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2F812D6C-CB3F-0D4A-A3DC-B929BAAE49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9758" y="3434824"/>
                    <a:ext cx="4176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579950A4-99D9-5F4E-87AE-8704BD9FC586}"/>
                    </a:ext>
                  </a:extLst>
                </p:cNvPr>
                <p:cNvGrpSpPr/>
                <p:nvPr/>
              </p:nvGrpSpPr>
              <p:grpSpPr>
                <a:xfrm>
                  <a:off x="9905299" y="5019081"/>
                  <a:ext cx="371541" cy="317163"/>
                  <a:chOff x="9905299" y="5014001"/>
                  <a:chExt cx="371541" cy="317163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8B9ADB87-CCC7-214B-80E4-2C6074EE0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05299" y="5087283"/>
                    <a:ext cx="106147" cy="243881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Freeform 97">
                    <a:extLst>
                      <a:ext uri="{FF2B5EF4-FFF2-40B4-BE49-F238E27FC236}">
                        <a16:creationId xmlns:a16="http://schemas.microsoft.com/office/drawing/2014/main" id="{C90B0FFA-3A85-7847-8BD0-15804E85516E}"/>
                      </a:ext>
                    </a:extLst>
                  </p:cNvPr>
                  <p:cNvSpPr/>
                  <p:nvPr/>
                </p:nvSpPr>
                <p:spPr>
                  <a:xfrm>
                    <a:off x="10012680" y="5014001"/>
                    <a:ext cx="264160" cy="71079"/>
                  </a:xfrm>
                  <a:custGeom>
                    <a:avLst/>
                    <a:gdLst>
                      <a:gd name="connsiteX0" fmla="*/ 0 w 264160"/>
                      <a:gd name="connsiteY0" fmla="*/ 71079 h 71079"/>
                      <a:gd name="connsiteX1" fmla="*/ 50800 w 264160"/>
                      <a:gd name="connsiteY1" fmla="*/ 10119 h 71079"/>
                      <a:gd name="connsiteX2" fmla="*/ 137160 w 264160"/>
                      <a:gd name="connsiteY2" fmla="*/ 5039 h 71079"/>
                      <a:gd name="connsiteX3" fmla="*/ 264160 w 264160"/>
                      <a:gd name="connsiteY3" fmla="*/ 60919 h 71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4160" h="71079">
                        <a:moveTo>
                          <a:pt x="0" y="71079"/>
                        </a:moveTo>
                        <a:cubicBezTo>
                          <a:pt x="13970" y="46102"/>
                          <a:pt x="27940" y="21126"/>
                          <a:pt x="50800" y="10119"/>
                        </a:cubicBezTo>
                        <a:cubicBezTo>
                          <a:pt x="73660" y="-888"/>
                          <a:pt x="101600" y="-3428"/>
                          <a:pt x="137160" y="5039"/>
                        </a:cubicBezTo>
                        <a:cubicBezTo>
                          <a:pt x="172720" y="13506"/>
                          <a:pt x="218440" y="37212"/>
                          <a:pt x="264160" y="60919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F5510373-9357-B84C-804A-53ABC67FE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80401" y="51300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587F98BD-C05B-9641-A383-5668D22DE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66154" y="5374933"/>
                <a:ext cx="76200" cy="88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665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A252-E5EC-2C43-98BE-9A803BD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UQ for Modeling &amp;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B058-5492-B24D-BD13-8A57DDC1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6284A-82BB-1B47-BBC7-CD764F489541}"/>
              </a:ext>
            </a:extLst>
          </p:cNvPr>
          <p:cNvGrpSpPr/>
          <p:nvPr/>
        </p:nvGrpSpPr>
        <p:grpSpPr>
          <a:xfrm>
            <a:off x="3025216" y="2056914"/>
            <a:ext cx="1475347" cy="1005840"/>
            <a:chOff x="2982352" y="2085490"/>
            <a:chExt cx="1475347" cy="10058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748136-E30D-0446-8A4F-8AB335D2C07F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DD2B6-F56B-274F-A5F9-8D873FB48127}"/>
                </a:ext>
              </a:extLst>
            </p:cNvPr>
            <p:cNvSpPr txBox="1"/>
            <p:nvPr/>
          </p:nvSpPr>
          <p:spPr>
            <a:xfrm>
              <a:off x="3195765" y="2357288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Inputs</a:t>
              </a:r>
              <a:endParaRPr lang="en-US" sz="2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80D1A9-E72C-804D-B0D0-F7CCD9023CAD}"/>
              </a:ext>
            </a:extLst>
          </p:cNvPr>
          <p:cNvGrpSpPr/>
          <p:nvPr/>
        </p:nvGrpSpPr>
        <p:grpSpPr>
          <a:xfrm>
            <a:off x="7757525" y="2055029"/>
            <a:ext cx="1475347" cy="1005840"/>
            <a:chOff x="2982352" y="2085490"/>
            <a:chExt cx="1475347" cy="10058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B9C3B3-8906-F14B-A4BD-113A576BEBD4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FC501F-369F-9749-B3AF-8BFED9B64C12}"/>
                </a:ext>
              </a:extLst>
            </p:cNvPr>
            <p:cNvSpPr txBox="1"/>
            <p:nvPr/>
          </p:nvSpPr>
          <p:spPr>
            <a:xfrm>
              <a:off x="3095750" y="235728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Outputs</a:t>
              </a:r>
              <a:endParaRPr lang="en-US" sz="2400" dirty="0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576BB04-8F20-8241-897C-40EE24931365}"/>
              </a:ext>
            </a:extLst>
          </p:cNvPr>
          <p:cNvSpPr/>
          <p:nvPr/>
        </p:nvSpPr>
        <p:spPr>
          <a:xfrm>
            <a:off x="7057377" y="2321867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0A4B7D5-BDD4-144E-8645-DF81750EA760}"/>
              </a:ext>
            </a:extLst>
          </p:cNvPr>
          <p:cNvSpPr/>
          <p:nvPr/>
        </p:nvSpPr>
        <p:spPr>
          <a:xfrm>
            <a:off x="4753753" y="2328712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DA046F0-1FBE-CC4B-9E4A-C74008D82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5"/>
          <a:stretch/>
        </p:blipFill>
        <p:spPr>
          <a:xfrm rot="5400000">
            <a:off x="5284266" y="4742391"/>
            <a:ext cx="1587295" cy="1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80652-5E29-7549-8BB2-4610B32EDB24}"/>
              </a:ext>
            </a:extLst>
          </p:cNvPr>
          <p:cNvSpPr txBox="1"/>
          <p:nvPr/>
        </p:nvSpPr>
        <p:spPr>
          <a:xfrm>
            <a:off x="5228895" y="3905669"/>
            <a:ext cx="169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Spacesuit Impact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0DF6C6-30AC-C142-8404-5FCB8F47A400}"/>
              </a:ext>
            </a:extLst>
          </p:cNvPr>
          <p:cNvSpPr txBox="1"/>
          <p:nvPr/>
        </p:nvSpPr>
        <p:spPr>
          <a:xfrm>
            <a:off x="6735539" y="4845373"/>
            <a:ext cx="1000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Max contact force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A2477-666F-5D43-87E0-AEEF75E9BDBF}"/>
              </a:ext>
            </a:extLst>
          </p:cNvPr>
          <p:cNvSpPr/>
          <p:nvPr/>
        </p:nvSpPr>
        <p:spPr>
          <a:xfrm>
            <a:off x="4471219" y="3905669"/>
            <a:ext cx="3141693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418522-826F-104C-8CAE-39BDB76D68D0}"/>
              </a:ext>
            </a:extLst>
          </p:cNvPr>
          <p:cNvSpPr/>
          <p:nvPr/>
        </p:nvSpPr>
        <p:spPr>
          <a:xfrm>
            <a:off x="5443215" y="2054987"/>
            <a:ext cx="1371600" cy="100588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Model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B9DDCB-BCC9-AB4F-8E39-BF428E3353FA}"/>
              </a:ext>
            </a:extLst>
          </p:cNvPr>
          <p:cNvSpPr/>
          <p:nvPr/>
        </p:nvSpPr>
        <p:spPr>
          <a:xfrm>
            <a:off x="5368290" y="508728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C92CB35A-9802-2E46-9C47-5F7E31A07EBA}"/>
              </a:ext>
            </a:extLst>
          </p:cNvPr>
          <p:cNvSpPr/>
          <p:nvPr/>
        </p:nvSpPr>
        <p:spPr>
          <a:xfrm>
            <a:off x="6626204" y="5092872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rved Right Arrow 68">
            <a:extLst>
              <a:ext uri="{FF2B5EF4-FFF2-40B4-BE49-F238E27FC236}">
                <a16:creationId xmlns:a16="http://schemas.microsoft.com/office/drawing/2014/main" id="{4C9BC4DE-7970-D040-93EF-A08E840C4E18}"/>
              </a:ext>
            </a:extLst>
          </p:cNvPr>
          <p:cNvSpPr/>
          <p:nvPr/>
        </p:nvSpPr>
        <p:spPr>
          <a:xfrm rot="5400000">
            <a:off x="5885528" y="1131848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A4C0E416-9D2A-A642-A70F-622BD859B065}"/>
              </a:ext>
            </a:extLst>
          </p:cNvPr>
          <p:cNvSpPr/>
          <p:nvPr/>
        </p:nvSpPr>
        <p:spPr>
          <a:xfrm rot="16200000">
            <a:off x="5931243" y="2767409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CB62173-0F88-5642-936F-A9EBE8875F98}"/>
              </a:ext>
            </a:extLst>
          </p:cNvPr>
          <p:cNvGrpSpPr/>
          <p:nvPr/>
        </p:nvGrpSpPr>
        <p:grpSpPr>
          <a:xfrm>
            <a:off x="487615" y="1615473"/>
            <a:ext cx="1103703" cy="802734"/>
            <a:chOff x="922467" y="2255184"/>
            <a:chExt cx="1103703" cy="8027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AE703C-0197-CF48-B000-A7CBAF768DA4}"/>
                </a:ext>
              </a:extLst>
            </p:cNvPr>
            <p:cNvGrpSpPr/>
            <p:nvPr/>
          </p:nvGrpSpPr>
          <p:grpSpPr>
            <a:xfrm>
              <a:off x="1227594" y="2255184"/>
              <a:ext cx="798576" cy="576072"/>
              <a:chOff x="258649" y="1826521"/>
              <a:chExt cx="798576" cy="57376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FCDD375-3664-9641-B54E-11A1B4DACDF7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C6A918F-6ECB-0842-A4C9-8E29510FE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F1775516-7219-BC4A-98EC-4D36CD192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0B8DCB0C-D994-D640-A52D-8940600F8AD6}"/>
                  </a:ext>
                </a:extLst>
              </p:cNvPr>
              <p:cNvSpPr/>
              <p:nvPr/>
            </p:nvSpPr>
            <p:spPr>
              <a:xfrm flipH="1">
                <a:off x="406628" y="1875123"/>
                <a:ext cx="396479" cy="5074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B91519A-EB6E-0B43-9792-7800CB0D7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132" y="2892818"/>
              <a:ext cx="241300" cy="165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D084DE-281B-0C47-8273-D0E53A30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82767" y="2446173"/>
              <a:ext cx="520700" cy="2413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63B3156-8773-4B48-A7E3-878FB22CF304}"/>
              </a:ext>
            </a:extLst>
          </p:cNvPr>
          <p:cNvGrpSpPr/>
          <p:nvPr/>
        </p:nvGrpSpPr>
        <p:grpSpPr>
          <a:xfrm>
            <a:off x="1708043" y="1617554"/>
            <a:ext cx="1105535" cy="780517"/>
            <a:chOff x="2487868" y="2118925"/>
            <a:chExt cx="1105535" cy="7805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E5A716-E35F-D942-BACC-03796DC7D444}"/>
                </a:ext>
              </a:extLst>
            </p:cNvPr>
            <p:cNvGrpSpPr/>
            <p:nvPr/>
          </p:nvGrpSpPr>
          <p:grpSpPr>
            <a:xfrm>
              <a:off x="2794827" y="2118925"/>
              <a:ext cx="798576" cy="576072"/>
              <a:chOff x="258649" y="1826521"/>
              <a:chExt cx="798576" cy="57376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C076389-D5EB-8444-B13B-E35BCF02E92F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F614E895-6660-254E-9B0B-C909A96BE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E0548F2B-6CD4-8B46-8CD9-883C1F8FD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A1AC9E74-7AEE-8B42-910A-F2474FE66941}"/>
                  </a:ext>
                </a:extLst>
              </p:cNvPr>
              <p:cNvSpPr/>
              <p:nvPr/>
            </p:nvSpPr>
            <p:spPr>
              <a:xfrm>
                <a:off x="295311" y="2001193"/>
                <a:ext cx="633504" cy="3855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768F474-0A35-AA45-87CA-079C450F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2348168" y="2309064"/>
              <a:ext cx="520700" cy="2413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4F2B4DA-414D-E144-979D-A96D97238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0505" y="2734342"/>
              <a:ext cx="241300" cy="1651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E2D6A1-6E73-4849-836F-8B1BE1091CD3}"/>
              </a:ext>
            </a:extLst>
          </p:cNvPr>
          <p:cNvGrpSpPr/>
          <p:nvPr/>
        </p:nvGrpSpPr>
        <p:grpSpPr>
          <a:xfrm>
            <a:off x="1145417" y="2488690"/>
            <a:ext cx="1115243" cy="816507"/>
            <a:chOff x="2744158" y="2985697"/>
            <a:chExt cx="1115243" cy="81650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D8F5B21-5747-464E-8FC4-41A5CE4B86B6}"/>
                </a:ext>
              </a:extLst>
            </p:cNvPr>
            <p:cNvSpPr/>
            <p:nvPr/>
          </p:nvSpPr>
          <p:spPr>
            <a:xfrm>
              <a:off x="3179125" y="3305015"/>
              <a:ext cx="430973" cy="2479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18E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0EA7BE9-DD71-5A4E-AEC5-B3251E4AF454}"/>
                </a:ext>
              </a:extLst>
            </p:cNvPr>
            <p:cNvGrpSpPr/>
            <p:nvPr/>
          </p:nvGrpSpPr>
          <p:grpSpPr>
            <a:xfrm>
              <a:off x="3060825" y="2985697"/>
              <a:ext cx="798576" cy="576072"/>
              <a:chOff x="510619" y="1135273"/>
              <a:chExt cx="798576" cy="573760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EC0630C-5250-9247-A93C-DDA0B264C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698" y="1135273"/>
                <a:ext cx="0" cy="573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668BD46-8673-844C-9A75-64652D4DB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619" y="1705962"/>
                <a:ext cx="798576" cy="1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657953B-84FD-6E42-AEF5-BC1D534E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2604458" y="3156276"/>
              <a:ext cx="520700" cy="2413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6F38900-0B15-3D4D-A660-AF2AD5CA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88025" y="3637104"/>
              <a:ext cx="241300" cy="1651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533E53-0933-304C-9A47-CDD7BD07236A}"/>
              </a:ext>
            </a:extLst>
          </p:cNvPr>
          <p:cNvGrpSpPr/>
          <p:nvPr/>
        </p:nvGrpSpPr>
        <p:grpSpPr>
          <a:xfrm>
            <a:off x="9634072" y="1685316"/>
            <a:ext cx="2380588" cy="1697935"/>
            <a:chOff x="7995289" y="1924746"/>
            <a:chExt cx="2380588" cy="169793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2FAEE92-005C-F241-8DF3-66FD47695580}"/>
                </a:ext>
              </a:extLst>
            </p:cNvPr>
            <p:cNvGrpSpPr/>
            <p:nvPr/>
          </p:nvGrpSpPr>
          <p:grpSpPr>
            <a:xfrm>
              <a:off x="8292056" y="1924746"/>
              <a:ext cx="2083821" cy="1430856"/>
              <a:chOff x="506176" y="898242"/>
              <a:chExt cx="2323074" cy="1430856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DE0DEBA-013D-934B-AF59-7AA587C39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176" y="898242"/>
                <a:ext cx="1410" cy="1430856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71A89FD-E726-054B-8C34-4C2DF7D44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586" y="2329098"/>
                <a:ext cx="2321664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396B8B7-CE98-FF4E-BABD-0D8CF569648D}"/>
                </a:ext>
              </a:extLst>
            </p:cNvPr>
            <p:cNvSpPr/>
            <p:nvPr/>
          </p:nvSpPr>
          <p:spPr>
            <a:xfrm>
              <a:off x="8334531" y="2165995"/>
              <a:ext cx="1933731" cy="1191802"/>
            </a:xfrm>
            <a:custGeom>
              <a:avLst/>
              <a:gdLst>
                <a:gd name="connsiteX0" fmla="*/ 0 w 1933731"/>
                <a:gd name="connsiteY0" fmla="*/ 1176811 h 1191802"/>
                <a:gd name="connsiteX1" fmla="*/ 374754 w 1933731"/>
                <a:gd name="connsiteY1" fmla="*/ 772077 h 1191802"/>
                <a:gd name="connsiteX2" fmla="*/ 449705 w 1933731"/>
                <a:gd name="connsiteY2" fmla="*/ 337362 h 1191802"/>
                <a:gd name="connsiteX3" fmla="*/ 599606 w 1933731"/>
                <a:gd name="connsiteY3" fmla="*/ 97520 h 1191802"/>
                <a:gd name="connsiteX4" fmla="*/ 899409 w 1933731"/>
                <a:gd name="connsiteY4" fmla="*/ 7579 h 1191802"/>
                <a:gd name="connsiteX5" fmla="*/ 1154242 w 1933731"/>
                <a:gd name="connsiteY5" fmla="*/ 277402 h 1191802"/>
                <a:gd name="connsiteX6" fmla="*/ 1319134 w 1933731"/>
                <a:gd name="connsiteY6" fmla="*/ 772077 h 1191802"/>
                <a:gd name="connsiteX7" fmla="*/ 1484026 w 1933731"/>
                <a:gd name="connsiteY7" fmla="*/ 1026910 h 1191802"/>
                <a:gd name="connsiteX8" fmla="*/ 1813809 w 1933731"/>
                <a:gd name="connsiteY8" fmla="*/ 1161821 h 1191802"/>
                <a:gd name="connsiteX9" fmla="*/ 1933731 w 1933731"/>
                <a:gd name="connsiteY9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3731" h="1191802">
                  <a:moveTo>
                    <a:pt x="0" y="1176811"/>
                  </a:moveTo>
                  <a:cubicBezTo>
                    <a:pt x="149901" y="1044398"/>
                    <a:pt x="299803" y="911985"/>
                    <a:pt x="374754" y="772077"/>
                  </a:cubicBezTo>
                  <a:cubicBezTo>
                    <a:pt x="449705" y="632169"/>
                    <a:pt x="412230" y="449788"/>
                    <a:pt x="449705" y="337362"/>
                  </a:cubicBezTo>
                  <a:cubicBezTo>
                    <a:pt x="487180" y="224936"/>
                    <a:pt x="524655" y="152484"/>
                    <a:pt x="599606" y="97520"/>
                  </a:cubicBezTo>
                  <a:cubicBezTo>
                    <a:pt x="674557" y="42556"/>
                    <a:pt x="806970" y="-22401"/>
                    <a:pt x="899409" y="7579"/>
                  </a:cubicBezTo>
                  <a:cubicBezTo>
                    <a:pt x="991848" y="37559"/>
                    <a:pt x="1084288" y="149986"/>
                    <a:pt x="1154242" y="277402"/>
                  </a:cubicBezTo>
                  <a:cubicBezTo>
                    <a:pt x="1224196" y="404818"/>
                    <a:pt x="1264170" y="647159"/>
                    <a:pt x="1319134" y="772077"/>
                  </a:cubicBezTo>
                  <a:cubicBezTo>
                    <a:pt x="1374098" y="896995"/>
                    <a:pt x="1401580" y="961953"/>
                    <a:pt x="1484026" y="1026910"/>
                  </a:cubicBezTo>
                  <a:cubicBezTo>
                    <a:pt x="1566472" y="1091867"/>
                    <a:pt x="1738858" y="1134339"/>
                    <a:pt x="1813809" y="1161821"/>
                  </a:cubicBezTo>
                  <a:cubicBezTo>
                    <a:pt x="1888760" y="1189303"/>
                    <a:pt x="1911245" y="1190552"/>
                    <a:pt x="1933731" y="1191802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8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909B98-76C6-B745-8C6B-A606E07D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7912739" y="2541326"/>
              <a:ext cx="406400" cy="2413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1C77349-69CF-DD4C-8B96-CE880AB1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33559" y="3444881"/>
              <a:ext cx="127000" cy="177800"/>
            </a:xfrm>
            <a:prstGeom prst="rect">
              <a:avLst/>
            </a:prstGeom>
          </p:spPr>
        </p:pic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6621EEA2-5916-D942-BC53-56D07BB1FB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0143" y="2773593"/>
            <a:ext cx="203200" cy="1905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807B86EA-0D48-B944-848D-00A47B96FB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5847" y="2768407"/>
            <a:ext cx="228600" cy="1905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00708584-AD45-5340-B0A4-BEFB8D5117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2965" y="2770832"/>
            <a:ext cx="292100" cy="2032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E7D15145-0F2C-E949-8E87-5E5B8BBB6DBB}"/>
              </a:ext>
            </a:extLst>
          </p:cNvPr>
          <p:cNvSpPr txBox="1"/>
          <p:nvPr/>
        </p:nvSpPr>
        <p:spPr>
          <a:xfrm>
            <a:off x="5494698" y="1583022"/>
            <a:ext cx="129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Repeated Evaluations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0833439-979C-724D-A570-837F2548D079}"/>
              </a:ext>
            </a:extLst>
          </p:cNvPr>
          <p:cNvSpPr txBox="1"/>
          <p:nvPr/>
        </p:nvSpPr>
        <p:spPr>
          <a:xfrm>
            <a:off x="4441707" y="4751942"/>
            <a:ext cx="1087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Impact velocity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Lunar regolith properties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D94140D-DDC1-B445-A2C8-A55080534B64}"/>
              </a:ext>
            </a:extLst>
          </p:cNvPr>
          <p:cNvSpPr txBox="1"/>
          <p:nvPr/>
        </p:nvSpPr>
        <p:spPr>
          <a:xfrm>
            <a:off x="9013782" y="3928080"/>
            <a:ext cx="195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Mechanical Testing Simulation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9B9826C-F91B-9A4B-BFA1-E751085EE025}"/>
              </a:ext>
            </a:extLst>
          </p:cNvPr>
          <p:cNvSpPr txBox="1"/>
          <p:nvPr/>
        </p:nvSpPr>
        <p:spPr>
          <a:xfrm>
            <a:off x="10689848" y="4960033"/>
            <a:ext cx="115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Deformation, Stress, Strain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42EE849-4F76-F846-A6E8-92C62E4C3CB1}"/>
              </a:ext>
            </a:extLst>
          </p:cNvPr>
          <p:cNvSpPr/>
          <p:nvPr/>
        </p:nvSpPr>
        <p:spPr>
          <a:xfrm>
            <a:off x="7981633" y="3928080"/>
            <a:ext cx="3809874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56513A1-E144-4742-8274-23ED006BD534}"/>
              </a:ext>
            </a:extLst>
          </p:cNvPr>
          <p:cNvSpPr txBox="1"/>
          <p:nvPr/>
        </p:nvSpPr>
        <p:spPr>
          <a:xfrm>
            <a:off x="7979837" y="4739819"/>
            <a:ext cx="1152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Applied load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Material properties</a:t>
            </a:r>
          </a:p>
        </p:txBody>
      </p:sp>
      <p:sp>
        <p:nvSpPr>
          <p:cNvPr id="109" name="Right Arrow 108">
            <a:extLst>
              <a:ext uri="{FF2B5EF4-FFF2-40B4-BE49-F238E27FC236}">
                <a16:creationId xmlns:a16="http://schemas.microsoft.com/office/drawing/2014/main" id="{9357B420-5A2A-3A47-B75F-69770F7B265D}"/>
              </a:ext>
            </a:extLst>
          </p:cNvPr>
          <p:cNvSpPr/>
          <p:nvPr/>
        </p:nvSpPr>
        <p:spPr>
          <a:xfrm>
            <a:off x="8948751" y="5080367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91BC3C1B-05F4-C941-A119-8267A40E2430}"/>
              </a:ext>
            </a:extLst>
          </p:cNvPr>
          <p:cNvSpPr/>
          <p:nvPr/>
        </p:nvSpPr>
        <p:spPr>
          <a:xfrm>
            <a:off x="10487382" y="5085956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4C3DB2B-2E2B-9442-8CBE-CE28F22365F2}"/>
              </a:ext>
            </a:extLst>
          </p:cNvPr>
          <p:cNvGrpSpPr/>
          <p:nvPr/>
        </p:nvGrpSpPr>
        <p:grpSpPr>
          <a:xfrm>
            <a:off x="9204947" y="4555568"/>
            <a:ext cx="1140456" cy="1468475"/>
            <a:chOff x="9204947" y="4555568"/>
            <a:chExt cx="1140456" cy="1468475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B2814C4-67C6-7E42-BB24-EF92E40B73EB}"/>
                </a:ext>
              </a:extLst>
            </p:cNvPr>
            <p:cNvGrpSpPr/>
            <p:nvPr/>
          </p:nvGrpSpPr>
          <p:grpSpPr>
            <a:xfrm>
              <a:off x="9204947" y="4555568"/>
              <a:ext cx="775923" cy="1468475"/>
              <a:chOff x="9222265" y="4606368"/>
              <a:chExt cx="775923" cy="1468475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6B955B0-9B14-2A4C-9B5E-2416C9B15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22265" y="4808945"/>
                <a:ext cx="775923" cy="1078001"/>
              </a:xfrm>
              <a:prstGeom prst="rect">
                <a:avLst/>
              </a:prstGeom>
            </p:spPr>
          </p:pic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F4AF69AA-D1F6-1945-AE07-5159B706B634}"/>
                  </a:ext>
                </a:extLst>
              </p:cNvPr>
              <p:cNvGrpSpPr/>
              <p:nvPr/>
            </p:nvGrpSpPr>
            <p:grpSpPr>
              <a:xfrm rot="19800052">
                <a:off x="9495773" y="4606368"/>
                <a:ext cx="232324" cy="235717"/>
                <a:chOff x="10016878" y="4622630"/>
                <a:chExt cx="232324" cy="235717"/>
              </a:xfrm>
            </p:grpSpPr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03358197-59D3-BB4F-8483-AE18114445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87341" y="4667523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2AA3F9EA-AE6F-F443-87F2-A679F7B8F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6878" y="4622630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16F24C38-6802-7F45-B7EB-7C7F3A1791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3843" y="4713755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3B7AF3B-1A94-144A-B864-76D685175157}"/>
                  </a:ext>
                </a:extLst>
              </p:cNvPr>
              <p:cNvGrpSpPr/>
              <p:nvPr/>
            </p:nvGrpSpPr>
            <p:grpSpPr>
              <a:xfrm rot="19630598">
                <a:off x="9363531" y="5746584"/>
                <a:ext cx="505475" cy="328259"/>
                <a:chOff x="9192895" y="5690953"/>
                <a:chExt cx="505475" cy="328259"/>
              </a:xfrm>
            </p:grpSpPr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7D732171-2F37-1547-A169-75C55322B4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97583">
                  <a:off x="9192895" y="5690953"/>
                  <a:ext cx="505475" cy="2722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81CB7433-C49B-3541-B16D-665DF8238B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2872" y="56939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D4352231-19B8-BF4B-B772-5C12B9510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2722" y="5735647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2B1517E-5DB7-4845-A805-7B6C92C1A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5272" y="57885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C2EEE068-B796-0041-8DC6-512284AB49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1472" y="5834250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76F2964-1714-AA46-A02F-A22CC5154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4022" y="5886782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D7403887-AF8A-B548-B967-979FFD065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3872" y="5927763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F2E7AC1-167F-0847-9FDC-8F651411631A}"/>
                </a:ext>
              </a:extLst>
            </p:cNvPr>
            <p:cNvGrpSpPr/>
            <p:nvPr/>
          </p:nvGrpSpPr>
          <p:grpSpPr>
            <a:xfrm>
              <a:off x="9801183" y="4944005"/>
              <a:ext cx="544220" cy="551001"/>
              <a:chOff x="9780401" y="4912832"/>
              <a:chExt cx="544220" cy="551001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04FEF500-3FFF-F34E-8401-3726FC716967}"/>
                  </a:ext>
                </a:extLst>
              </p:cNvPr>
              <p:cNvGrpSpPr/>
              <p:nvPr/>
            </p:nvGrpSpPr>
            <p:grpSpPr>
              <a:xfrm>
                <a:off x="9905299" y="4912832"/>
                <a:ext cx="419322" cy="423412"/>
                <a:chOff x="9905299" y="4912832"/>
                <a:chExt cx="419322" cy="423412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E92C7B8D-391D-164E-8D58-1702271A04E6}"/>
                    </a:ext>
                  </a:extLst>
                </p:cNvPr>
                <p:cNvGrpSpPr/>
                <p:nvPr/>
              </p:nvGrpSpPr>
              <p:grpSpPr>
                <a:xfrm>
                  <a:off x="9907002" y="4912832"/>
                  <a:ext cx="417619" cy="423251"/>
                  <a:chOff x="9629758" y="3011573"/>
                  <a:chExt cx="417619" cy="423251"/>
                </a:xfrm>
              </p:grpSpPr>
              <p:cxnSp>
                <p:nvCxnSpPr>
                  <p:cNvPr id="121" name="Straight Arrow Connector 120">
                    <a:extLst>
                      <a:ext uri="{FF2B5EF4-FFF2-40B4-BE49-F238E27FC236}">
                        <a16:creationId xmlns:a16="http://schemas.microsoft.com/office/drawing/2014/main" id="{1639B1D9-2DBB-224E-B22A-27BA88372F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9758" y="3011573"/>
                    <a:ext cx="0" cy="41742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>
                    <a:extLst>
                      <a:ext uri="{FF2B5EF4-FFF2-40B4-BE49-F238E27FC236}">
                        <a16:creationId xmlns:a16="http://schemas.microsoft.com/office/drawing/2014/main" id="{EC53B789-C44A-EB47-9F14-BEDF9D0F17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9758" y="3434824"/>
                    <a:ext cx="4176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756C5BD0-169F-1042-990F-640B52F027FE}"/>
                    </a:ext>
                  </a:extLst>
                </p:cNvPr>
                <p:cNvGrpSpPr/>
                <p:nvPr/>
              </p:nvGrpSpPr>
              <p:grpSpPr>
                <a:xfrm>
                  <a:off x="9905299" y="5019081"/>
                  <a:ext cx="371541" cy="317163"/>
                  <a:chOff x="9905299" y="5014001"/>
                  <a:chExt cx="371541" cy="317163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9DB99B18-4F07-3F46-806D-2D064DD46C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05299" y="5087283"/>
                    <a:ext cx="106147" cy="243881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Freeform 119">
                    <a:extLst>
                      <a:ext uri="{FF2B5EF4-FFF2-40B4-BE49-F238E27FC236}">
                        <a16:creationId xmlns:a16="http://schemas.microsoft.com/office/drawing/2014/main" id="{3EE2DF2F-5C89-AE41-BD24-16B00E6450B0}"/>
                      </a:ext>
                    </a:extLst>
                  </p:cNvPr>
                  <p:cNvSpPr/>
                  <p:nvPr/>
                </p:nvSpPr>
                <p:spPr>
                  <a:xfrm>
                    <a:off x="10012680" y="5014001"/>
                    <a:ext cx="264160" cy="71079"/>
                  </a:xfrm>
                  <a:custGeom>
                    <a:avLst/>
                    <a:gdLst>
                      <a:gd name="connsiteX0" fmla="*/ 0 w 264160"/>
                      <a:gd name="connsiteY0" fmla="*/ 71079 h 71079"/>
                      <a:gd name="connsiteX1" fmla="*/ 50800 w 264160"/>
                      <a:gd name="connsiteY1" fmla="*/ 10119 h 71079"/>
                      <a:gd name="connsiteX2" fmla="*/ 137160 w 264160"/>
                      <a:gd name="connsiteY2" fmla="*/ 5039 h 71079"/>
                      <a:gd name="connsiteX3" fmla="*/ 264160 w 264160"/>
                      <a:gd name="connsiteY3" fmla="*/ 60919 h 71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4160" h="71079">
                        <a:moveTo>
                          <a:pt x="0" y="71079"/>
                        </a:moveTo>
                        <a:cubicBezTo>
                          <a:pt x="13970" y="46102"/>
                          <a:pt x="27940" y="21126"/>
                          <a:pt x="50800" y="10119"/>
                        </a:cubicBezTo>
                        <a:cubicBezTo>
                          <a:pt x="73660" y="-888"/>
                          <a:pt x="101600" y="-3428"/>
                          <a:pt x="137160" y="5039"/>
                        </a:cubicBezTo>
                        <a:cubicBezTo>
                          <a:pt x="172720" y="13506"/>
                          <a:pt x="218440" y="37212"/>
                          <a:pt x="264160" y="60919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BB5A413-93B3-DF4A-9712-63CC09B24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80401" y="51300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ABB2CCD6-B579-1E47-8B71-C04280170E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66154" y="5374933"/>
                <a:ext cx="76200" cy="88900"/>
              </a:xfrm>
              <a:prstGeom prst="rect">
                <a:avLst/>
              </a:prstGeom>
            </p:spPr>
          </p:pic>
        </p:grpSp>
      </p:grpSp>
      <p:pic>
        <p:nvPicPr>
          <p:cNvPr id="102" name="Picture 101" descr="Perseverance's entry capsule leaves the blackness of space an descends into the dusty Mars atmosphere.">
            <a:extLst>
              <a:ext uri="{FF2B5EF4-FFF2-40B4-BE49-F238E27FC236}">
                <a16:creationId xmlns:a16="http://schemas.microsoft.com/office/drawing/2014/main" id="{5CF26A1F-AF3A-C742-A02F-533670CE7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7" r="11552"/>
          <a:stretch/>
        </p:blipFill>
        <p:spPr bwMode="auto">
          <a:xfrm>
            <a:off x="1751886" y="4645008"/>
            <a:ext cx="1280161" cy="11892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55A763EA-E83D-6F4F-B1F7-870F8DC67DC2}"/>
              </a:ext>
            </a:extLst>
          </p:cNvPr>
          <p:cNvSpPr txBox="1"/>
          <p:nvPr/>
        </p:nvSpPr>
        <p:spPr>
          <a:xfrm>
            <a:off x="430117" y="4686901"/>
            <a:ext cx="1315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Atmospheric conditions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Mass properties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DE8679E0-EA90-1A4E-9679-7CC2D3975797}"/>
              </a:ext>
            </a:extLst>
          </p:cNvPr>
          <p:cNvSpPr/>
          <p:nvPr/>
        </p:nvSpPr>
        <p:spPr>
          <a:xfrm>
            <a:off x="430117" y="3928080"/>
            <a:ext cx="3669747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>
            <a:extLst>
              <a:ext uri="{FF2B5EF4-FFF2-40B4-BE49-F238E27FC236}">
                <a16:creationId xmlns:a16="http://schemas.microsoft.com/office/drawing/2014/main" id="{B08439B2-DCA6-6E48-9CB3-A9415D73B40B}"/>
              </a:ext>
            </a:extLst>
          </p:cNvPr>
          <p:cNvSpPr/>
          <p:nvPr/>
        </p:nvSpPr>
        <p:spPr>
          <a:xfrm>
            <a:off x="1457746" y="5096930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B5A071C-E5A5-984A-9F36-2E4F51A0C44B}"/>
              </a:ext>
            </a:extLst>
          </p:cNvPr>
          <p:cNvSpPr txBox="1"/>
          <p:nvPr/>
        </p:nvSpPr>
        <p:spPr>
          <a:xfrm>
            <a:off x="3314177" y="4953095"/>
            <a:ext cx="76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Landing location</a:t>
            </a: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E255D8B6-5DDD-CE4E-9FBD-7E508997F044}"/>
              </a:ext>
            </a:extLst>
          </p:cNvPr>
          <p:cNvSpPr/>
          <p:nvPr/>
        </p:nvSpPr>
        <p:spPr>
          <a:xfrm>
            <a:off x="3079252" y="508125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22D7332-EC63-9049-BDAE-A171DCBE68E0}"/>
              </a:ext>
            </a:extLst>
          </p:cNvPr>
          <p:cNvSpPr txBox="1"/>
          <p:nvPr/>
        </p:nvSpPr>
        <p:spPr>
          <a:xfrm>
            <a:off x="1435869" y="3923218"/>
            <a:ext cx="19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Trajectory Simulation</a:t>
            </a:r>
          </a:p>
        </p:txBody>
      </p:sp>
    </p:spTree>
    <p:extLst>
      <p:ext uri="{BB962C8B-B14F-4D97-AF65-F5344CB8AC3E}">
        <p14:creationId xmlns:p14="http://schemas.microsoft.com/office/powerpoint/2010/main" val="6196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A252-E5EC-2C43-98BE-9A803BD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UQ for Modeling &amp;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B058-5492-B24D-BD13-8A57DDC1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6284A-82BB-1B47-BBC7-CD764F489541}"/>
              </a:ext>
            </a:extLst>
          </p:cNvPr>
          <p:cNvGrpSpPr/>
          <p:nvPr/>
        </p:nvGrpSpPr>
        <p:grpSpPr>
          <a:xfrm>
            <a:off x="3025216" y="2056914"/>
            <a:ext cx="1475347" cy="1005840"/>
            <a:chOff x="2982352" y="2085490"/>
            <a:chExt cx="1475347" cy="10058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748136-E30D-0446-8A4F-8AB335D2C07F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DD2B6-F56B-274F-A5F9-8D873FB48127}"/>
                </a:ext>
              </a:extLst>
            </p:cNvPr>
            <p:cNvSpPr txBox="1"/>
            <p:nvPr/>
          </p:nvSpPr>
          <p:spPr>
            <a:xfrm>
              <a:off x="3195765" y="2357288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Inputs</a:t>
              </a:r>
              <a:endParaRPr lang="en-US" sz="2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80D1A9-E72C-804D-B0D0-F7CCD9023CAD}"/>
              </a:ext>
            </a:extLst>
          </p:cNvPr>
          <p:cNvGrpSpPr/>
          <p:nvPr/>
        </p:nvGrpSpPr>
        <p:grpSpPr>
          <a:xfrm>
            <a:off x="7757525" y="2055029"/>
            <a:ext cx="1475347" cy="1005840"/>
            <a:chOff x="2982352" y="2085490"/>
            <a:chExt cx="1475347" cy="10058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B9C3B3-8906-F14B-A4BD-113A576BEBD4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FC501F-369F-9749-B3AF-8BFED9B64C12}"/>
                </a:ext>
              </a:extLst>
            </p:cNvPr>
            <p:cNvSpPr txBox="1"/>
            <p:nvPr/>
          </p:nvSpPr>
          <p:spPr>
            <a:xfrm>
              <a:off x="3095750" y="235728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Outputs</a:t>
              </a:r>
              <a:endParaRPr lang="en-US" sz="2400" dirty="0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576BB04-8F20-8241-897C-40EE24931365}"/>
              </a:ext>
            </a:extLst>
          </p:cNvPr>
          <p:cNvSpPr/>
          <p:nvPr/>
        </p:nvSpPr>
        <p:spPr>
          <a:xfrm>
            <a:off x="7057377" y="2321867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0A4B7D5-BDD4-144E-8645-DF81750EA760}"/>
              </a:ext>
            </a:extLst>
          </p:cNvPr>
          <p:cNvSpPr/>
          <p:nvPr/>
        </p:nvSpPr>
        <p:spPr>
          <a:xfrm>
            <a:off x="4753753" y="2328712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DA046F0-1FBE-CC4B-9E4A-C74008D82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5"/>
          <a:stretch/>
        </p:blipFill>
        <p:spPr>
          <a:xfrm rot="5400000">
            <a:off x="5284266" y="4742391"/>
            <a:ext cx="1587295" cy="1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80652-5E29-7549-8BB2-4610B32EDB24}"/>
              </a:ext>
            </a:extLst>
          </p:cNvPr>
          <p:cNvSpPr txBox="1"/>
          <p:nvPr/>
        </p:nvSpPr>
        <p:spPr>
          <a:xfrm>
            <a:off x="5228895" y="3905669"/>
            <a:ext cx="169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Spacesuit Impact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0DF6C6-30AC-C142-8404-5FCB8F47A400}"/>
              </a:ext>
            </a:extLst>
          </p:cNvPr>
          <p:cNvSpPr txBox="1"/>
          <p:nvPr/>
        </p:nvSpPr>
        <p:spPr>
          <a:xfrm>
            <a:off x="6735539" y="4845373"/>
            <a:ext cx="1000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Max contact force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A2477-666F-5D43-87E0-AEEF75E9BDBF}"/>
              </a:ext>
            </a:extLst>
          </p:cNvPr>
          <p:cNvSpPr/>
          <p:nvPr/>
        </p:nvSpPr>
        <p:spPr>
          <a:xfrm>
            <a:off x="4471219" y="3905669"/>
            <a:ext cx="3141693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418522-826F-104C-8CAE-39BDB76D68D0}"/>
              </a:ext>
            </a:extLst>
          </p:cNvPr>
          <p:cNvSpPr/>
          <p:nvPr/>
        </p:nvSpPr>
        <p:spPr>
          <a:xfrm>
            <a:off x="5443215" y="2054987"/>
            <a:ext cx="1371600" cy="100588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Model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B9DDCB-BCC9-AB4F-8E39-BF428E3353FA}"/>
              </a:ext>
            </a:extLst>
          </p:cNvPr>
          <p:cNvSpPr/>
          <p:nvPr/>
        </p:nvSpPr>
        <p:spPr>
          <a:xfrm>
            <a:off x="5368290" y="508728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C92CB35A-9802-2E46-9C47-5F7E31A07EBA}"/>
              </a:ext>
            </a:extLst>
          </p:cNvPr>
          <p:cNvSpPr/>
          <p:nvPr/>
        </p:nvSpPr>
        <p:spPr>
          <a:xfrm>
            <a:off x="6626204" y="5092872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44C81-C664-494D-8B51-309BBC7F5CD8}"/>
              </a:ext>
            </a:extLst>
          </p:cNvPr>
          <p:cNvSpPr txBox="1"/>
          <p:nvPr/>
        </p:nvSpPr>
        <p:spPr>
          <a:xfrm>
            <a:off x="696062" y="6119668"/>
            <a:ext cx="292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Expected landing location</a:t>
            </a:r>
          </a:p>
        </p:txBody>
      </p:sp>
      <p:sp>
        <p:nvSpPr>
          <p:cNvPr id="69" name="Curved Right Arrow 68">
            <a:extLst>
              <a:ext uri="{FF2B5EF4-FFF2-40B4-BE49-F238E27FC236}">
                <a16:creationId xmlns:a16="http://schemas.microsoft.com/office/drawing/2014/main" id="{4C9BC4DE-7970-D040-93EF-A08E840C4E18}"/>
              </a:ext>
            </a:extLst>
          </p:cNvPr>
          <p:cNvSpPr/>
          <p:nvPr/>
        </p:nvSpPr>
        <p:spPr>
          <a:xfrm rot="5400000">
            <a:off x="5885528" y="1131848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A4C0E416-9D2A-A642-A70F-622BD859B065}"/>
              </a:ext>
            </a:extLst>
          </p:cNvPr>
          <p:cNvSpPr/>
          <p:nvPr/>
        </p:nvSpPr>
        <p:spPr>
          <a:xfrm rot="16200000">
            <a:off x="5931243" y="2767409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CB62173-0F88-5642-936F-A9EBE8875F98}"/>
              </a:ext>
            </a:extLst>
          </p:cNvPr>
          <p:cNvGrpSpPr/>
          <p:nvPr/>
        </p:nvGrpSpPr>
        <p:grpSpPr>
          <a:xfrm>
            <a:off x="487615" y="1615473"/>
            <a:ext cx="1103703" cy="802734"/>
            <a:chOff x="922467" y="2255184"/>
            <a:chExt cx="1103703" cy="8027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AE703C-0197-CF48-B000-A7CBAF768DA4}"/>
                </a:ext>
              </a:extLst>
            </p:cNvPr>
            <p:cNvGrpSpPr/>
            <p:nvPr/>
          </p:nvGrpSpPr>
          <p:grpSpPr>
            <a:xfrm>
              <a:off x="1227594" y="2255184"/>
              <a:ext cx="798576" cy="576072"/>
              <a:chOff x="258649" y="1826521"/>
              <a:chExt cx="798576" cy="57376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FCDD375-3664-9641-B54E-11A1B4DACDF7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C6A918F-6ECB-0842-A4C9-8E29510FE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F1775516-7219-BC4A-98EC-4D36CD192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0B8DCB0C-D994-D640-A52D-8940600F8AD6}"/>
                  </a:ext>
                </a:extLst>
              </p:cNvPr>
              <p:cNvSpPr/>
              <p:nvPr/>
            </p:nvSpPr>
            <p:spPr>
              <a:xfrm flipH="1">
                <a:off x="406628" y="1875123"/>
                <a:ext cx="396479" cy="5074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B91519A-EB6E-0B43-9792-7800CB0D7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132" y="2892818"/>
              <a:ext cx="241300" cy="165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D084DE-281B-0C47-8273-D0E53A30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82767" y="2446173"/>
              <a:ext cx="520700" cy="2413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63B3156-8773-4B48-A7E3-878FB22CF304}"/>
              </a:ext>
            </a:extLst>
          </p:cNvPr>
          <p:cNvGrpSpPr/>
          <p:nvPr/>
        </p:nvGrpSpPr>
        <p:grpSpPr>
          <a:xfrm>
            <a:off x="1708043" y="1617554"/>
            <a:ext cx="1105535" cy="780517"/>
            <a:chOff x="2487868" y="2118925"/>
            <a:chExt cx="1105535" cy="7805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E5A716-E35F-D942-BACC-03796DC7D444}"/>
                </a:ext>
              </a:extLst>
            </p:cNvPr>
            <p:cNvGrpSpPr/>
            <p:nvPr/>
          </p:nvGrpSpPr>
          <p:grpSpPr>
            <a:xfrm>
              <a:off x="2794827" y="2118925"/>
              <a:ext cx="798576" cy="576072"/>
              <a:chOff x="258649" y="1826521"/>
              <a:chExt cx="798576" cy="57376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C076389-D5EB-8444-B13B-E35BCF02E92F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F614E895-6660-254E-9B0B-C909A96BE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E0548F2B-6CD4-8B46-8CD9-883C1F8FD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A1AC9E74-7AEE-8B42-910A-F2474FE66941}"/>
                  </a:ext>
                </a:extLst>
              </p:cNvPr>
              <p:cNvSpPr/>
              <p:nvPr/>
            </p:nvSpPr>
            <p:spPr>
              <a:xfrm>
                <a:off x="295311" y="2001193"/>
                <a:ext cx="633504" cy="3855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768F474-0A35-AA45-87CA-079C450F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2348168" y="2309064"/>
              <a:ext cx="520700" cy="2413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4F2B4DA-414D-E144-979D-A96D97238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0505" y="2734342"/>
              <a:ext cx="241300" cy="1651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E2D6A1-6E73-4849-836F-8B1BE1091CD3}"/>
              </a:ext>
            </a:extLst>
          </p:cNvPr>
          <p:cNvGrpSpPr/>
          <p:nvPr/>
        </p:nvGrpSpPr>
        <p:grpSpPr>
          <a:xfrm>
            <a:off x="1145417" y="2488690"/>
            <a:ext cx="1115243" cy="816507"/>
            <a:chOff x="2744158" y="2985697"/>
            <a:chExt cx="1115243" cy="81650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D8F5B21-5747-464E-8FC4-41A5CE4B86B6}"/>
                </a:ext>
              </a:extLst>
            </p:cNvPr>
            <p:cNvSpPr/>
            <p:nvPr/>
          </p:nvSpPr>
          <p:spPr>
            <a:xfrm>
              <a:off x="3179125" y="3305015"/>
              <a:ext cx="430973" cy="2479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18E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0EA7BE9-DD71-5A4E-AEC5-B3251E4AF454}"/>
                </a:ext>
              </a:extLst>
            </p:cNvPr>
            <p:cNvGrpSpPr/>
            <p:nvPr/>
          </p:nvGrpSpPr>
          <p:grpSpPr>
            <a:xfrm>
              <a:off x="3060825" y="2985697"/>
              <a:ext cx="798576" cy="576072"/>
              <a:chOff x="510619" y="1135273"/>
              <a:chExt cx="798576" cy="573760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EC0630C-5250-9247-A93C-DDA0B264C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698" y="1135273"/>
                <a:ext cx="0" cy="573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668BD46-8673-844C-9A75-64652D4DB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619" y="1705962"/>
                <a:ext cx="798576" cy="1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657953B-84FD-6E42-AEF5-BC1D534E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2604458" y="3156276"/>
              <a:ext cx="520700" cy="2413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6F38900-0B15-3D4D-A660-AF2AD5CA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88025" y="3637104"/>
              <a:ext cx="241300" cy="1651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533E53-0933-304C-9A47-CDD7BD07236A}"/>
              </a:ext>
            </a:extLst>
          </p:cNvPr>
          <p:cNvGrpSpPr/>
          <p:nvPr/>
        </p:nvGrpSpPr>
        <p:grpSpPr>
          <a:xfrm>
            <a:off x="9634072" y="1685316"/>
            <a:ext cx="2380588" cy="1697935"/>
            <a:chOff x="7995289" y="1924746"/>
            <a:chExt cx="2380588" cy="169793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2FAEE92-005C-F241-8DF3-66FD47695580}"/>
                </a:ext>
              </a:extLst>
            </p:cNvPr>
            <p:cNvGrpSpPr/>
            <p:nvPr/>
          </p:nvGrpSpPr>
          <p:grpSpPr>
            <a:xfrm>
              <a:off x="8292056" y="1924746"/>
              <a:ext cx="2083821" cy="1430856"/>
              <a:chOff x="506176" y="898242"/>
              <a:chExt cx="2323074" cy="1430856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DE0DEBA-013D-934B-AF59-7AA587C39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176" y="898242"/>
                <a:ext cx="1410" cy="1430856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71A89FD-E726-054B-8C34-4C2DF7D44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586" y="2329098"/>
                <a:ext cx="2321664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396B8B7-CE98-FF4E-BABD-0D8CF569648D}"/>
                </a:ext>
              </a:extLst>
            </p:cNvPr>
            <p:cNvSpPr/>
            <p:nvPr/>
          </p:nvSpPr>
          <p:spPr>
            <a:xfrm>
              <a:off x="8334531" y="2165995"/>
              <a:ext cx="1933731" cy="1191802"/>
            </a:xfrm>
            <a:custGeom>
              <a:avLst/>
              <a:gdLst>
                <a:gd name="connsiteX0" fmla="*/ 0 w 1933731"/>
                <a:gd name="connsiteY0" fmla="*/ 1176811 h 1191802"/>
                <a:gd name="connsiteX1" fmla="*/ 374754 w 1933731"/>
                <a:gd name="connsiteY1" fmla="*/ 772077 h 1191802"/>
                <a:gd name="connsiteX2" fmla="*/ 449705 w 1933731"/>
                <a:gd name="connsiteY2" fmla="*/ 337362 h 1191802"/>
                <a:gd name="connsiteX3" fmla="*/ 599606 w 1933731"/>
                <a:gd name="connsiteY3" fmla="*/ 97520 h 1191802"/>
                <a:gd name="connsiteX4" fmla="*/ 899409 w 1933731"/>
                <a:gd name="connsiteY4" fmla="*/ 7579 h 1191802"/>
                <a:gd name="connsiteX5" fmla="*/ 1154242 w 1933731"/>
                <a:gd name="connsiteY5" fmla="*/ 277402 h 1191802"/>
                <a:gd name="connsiteX6" fmla="*/ 1319134 w 1933731"/>
                <a:gd name="connsiteY6" fmla="*/ 772077 h 1191802"/>
                <a:gd name="connsiteX7" fmla="*/ 1484026 w 1933731"/>
                <a:gd name="connsiteY7" fmla="*/ 1026910 h 1191802"/>
                <a:gd name="connsiteX8" fmla="*/ 1813809 w 1933731"/>
                <a:gd name="connsiteY8" fmla="*/ 1161821 h 1191802"/>
                <a:gd name="connsiteX9" fmla="*/ 1933731 w 1933731"/>
                <a:gd name="connsiteY9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3731" h="1191802">
                  <a:moveTo>
                    <a:pt x="0" y="1176811"/>
                  </a:moveTo>
                  <a:cubicBezTo>
                    <a:pt x="149901" y="1044398"/>
                    <a:pt x="299803" y="911985"/>
                    <a:pt x="374754" y="772077"/>
                  </a:cubicBezTo>
                  <a:cubicBezTo>
                    <a:pt x="449705" y="632169"/>
                    <a:pt x="412230" y="449788"/>
                    <a:pt x="449705" y="337362"/>
                  </a:cubicBezTo>
                  <a:cubicBezTo>
                    <a:pt x="487180" y="224936"/>
                    <a:pt x="524655" y="152484"/>
                    <a:pt x="599606" y="97520"/>
                  </a:cubicBezTo>
                  <a:cubicBezTo>
                    <a:pt x="674557" y="42556"/>
                    <a:pt x="806970" y="-22401"/>
                    <a:pt x="899409" y="7579"/>
                  </a:cubicBezTo>
                  <a:cubicBezTo>
                    <a:pt x="991848" y="37559"/>
                    <a:pt x="1084288" y="149986"/>
                    <a:pt x="1154242" y="277402"/>
                  </a:cubicBezTo>
                  <a:cubicBezTo>
                    <a:pt x="1224196" y="404818"/>
                    <a:pt x="1264170" y="647159"/>
                    <a:pt x="1319134" y="772077"/>
                  </a:cubicBezTo>
                  <a:cubicBezTo>
                    <a:pt x="1374098" y="896995"/>
                    <a:pt x="1401580" y="961953"/>
                    <a:pt x="1484026" y="1026910"/>
                  </a:cubicBezTo>
                  <a:cubicBezTo>
                    <a:pt x="1566472" y="1091867"/>
                    <a:pt x="1738858" y="1134339"/>
                    <a:pt x="1813809" y="1161821"/>
                  </a:cubicBezTo>
                  <a:cubicBezTo>
                    <a:pt x="1888760" y="1189303"/>
                    <a:pt x="1911245" y="1190552"/>
                    <a:pt x="1933731" y="1191802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8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909B98-76C6-B745-8C6B-A606E07D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7912739" y="2541326"/>
              <a:ext cx="406400" cy="2413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1C77349-69CF-DD4C-8B96-CE880AB1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33559" y="3444881"/>
              <a:ext cx="127000" cy="177800"/>
            </a:xfrm>
            <a:prstGeom prst="rect">
              <a:avLst/>
            </a:prstGeom>
          </p:spPr>
        </p:pic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BE82667-D58F-AE4B-8133-6CBEB3D2ADCB}"/>
              </a:ext>
            </a:extLst>
          </p:cNvPr>
          <p:cNvCxnSpPr/>
          <p:nvPr/>
        </p:nvCxnSpPr>
        <p:spPr>
          <a:xfrm flipV="1">
            <a:off x="10850201" y="1926565"/>
            <a:ext cx="0" cy="118872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56F89210-244E-6946-87D2-BAEAAD160E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6480" y="1842225"/>
            <a:ext cx="388716" cy="204076"/>
          </a:xfrm>
          <a:prstGeom prst="rect">
            <a:avLst/>
          </a:prstGeom>
        </p:spPr>
      </p:pic>
      <p:sp>
        <p:nvSpPr>
          <p:cNvPr id="101" name="Freeform 100">
            <a:extLst>
              <a:ext uri="{FF2B5EF4-FFF2-40B4-BE49-F238E27FC236}">
                <a16:creationId xmlns:a16="http://schemas.microsoft.com/office/drawing/2014/main" id="{800A8083-8B4D-3C44-828B-365A9685A10A}"/>
              </a:ext>
            </a:extLst>
          </p:cNvPr>
          <p:cNvSpPr/>
          <p:nvPr/>
        </p:nvSpPr>
        <p:spPr>
          <a:xfrm>
            <a:off x="10898762" y="1947189"/>
            <a:ext cx="277091" cy="193963"/>
          </a:xfrm>
          <a:custGeom>
            <a:avLst/>
            <a:gdLst>
              <a:gd name="connsiteX0" fmla="*/ 277091 w 277091"/>
              <a:gd name="connsiteY0" fmla="*/ 0 h 193963"/>
              <a:gd name="connsiteX1" fmla="*/ 83128 w 277091"/>
              <a:gd name="connsiteY1" fmla="*/ 138545 h 193963"/>
              <a:gd name="connsiteX2" fmla="*/ 0 w 277091"/>
              <a:gd name="connsiteY2" fmla="*/ 193963 h 19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091" h="193963">
                <a:moveTo>
                  <a:pt x="277091" y="0"/>
                </a:moveTo>
                <a:lnTo>
                  <a:pt x="83128" y="138545"/>
                </a:lnTo>
                <a:cubicBezTo>
                  <a:pt x="36946" y="170872"/>
                  <a:pt x="18473" y="182417"/>
                  <a:pt x="0" y="19396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94094-CA5D-B34C-A277-D8ED2CCC9F35}"/>
              </a:ext>
            </a:extLst>
          </p:cNvPr>
          <p:cNvSpPr txBox="1"/>
          <p:nvPr/>
        </p:nvSpPr>
        <p:spPr>
          <a:xfrm>
            <a:off x="9965828" y="1157840"/>
            <a:ext cx="1740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Statistical estimators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AD26FCD0-B280-6D4A-BC9F-C5075BE15B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0143" y="2773593"/>
            <a:ext cx="203200" cy="1905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E75CD2C-7FF0-544D-825E-E44A5511C4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5847" y="2768407"/>
            <a:ext cx="228600" cy="1905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FA8FACC-174E-C842-A638-754ECE1B75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2965" y="2770832"/>
            <a:ext cx="292100" cy="20320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73AFF02-808F-3D47-BEEF-5708C16B38B2}"/>
              </a:ext>
            </a:extLst>
          </p:cNvPr>
          <p:cNvSpPr txBox="1"/>
          <p:nvPr/>
        </p:nvSpPr>
        <p:spPr>
          <a:xfrm>
            <a:off x="5494698" y="1583022"/>
            <a:ext cx="129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Repeated Evaluations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636D02B-6711-034D-BAAE-3A9F7F112586}"/>
              </a:ext>
            </a:extLst>
          </p:cNvPr>
          <p:cNvSpPr txBox="1"/>
          <p:nvPr/>
        </p:nvSpPr>
        <p:spPr>
          <a:xfrm>
            <a:off x="4441707" y="4751942"/>
            <a:ext cx="1087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Impact velocity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Lunar regolith properties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9DCF719-CC19-CC42-AFED-E2EEAE9C72DE}"/>
              </a:ext>
            </a:extLst>
          </p:cNvPr>
          <p:cNvSpPr txBox="1"/>
          <p:nvPr/>
        </p:nvSpPr>
        <p:spPr>
          <a:xfrm>
            <a:off x="9013782" y="3928080"/>
            <a:ext cx="195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Mechanical Testing Simulation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09EC4E6-689E-E142-B537-200FD7FEF997}"/>
              </a:ext>
            </a:extLst>
          </p:cNvPr>
          <p:cNvSpPr txBox="1"/>
          <p:nvPr/>
        </p:nvSpPr>
        <p:spPr>
          <a:xfrm>
            <a:off x="10689848" y="4960033"/>
            <a:ext cx="115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Deformation, Stress, Strain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BB52C507-74CF-CE4E-8C17-4DD3EBD5AF95}"/>
              </a:ext>
            </a:extLst>
          </p:cNvPr>
          <p:cNvSpPr/>
          <p:nvPr/>
        </p:nvSpPr>
        <p:spPr>
          <a:xfrm>
            <a:off x="7981633" y="3928080"/>
            <a:ext cx="3809874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FDE4B40-6EB5-0A47-933E-86FEB3FAF65A}"/>
              </a:ext>
            </a:extLst>
          </p:cNvPr>
          <p:cNvSpPr txBox="1"/>
          <p:nvPr/>
        </p:nvSpPr>
        <p:spPr>
          <a:xfrm>
            <a:off x="7979837" y="4739819"/>
            <a:ext cx="1152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Applied load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Material properties</a:t>
            </a:r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88DC2BEF-2BAC-0B48-87AE-C4E346FF3A05}"/>
              </a:ext>
            </a:extLst>
          </p:cNvPr>
          <p:cNvSpPr/>
          <p:nvPr/>
        </p:nvSpPr>
        <p:spPr>
          <a:xfrm>
            <a:off x="8948751" y="5080367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DDCCA9E0-10FF-7341-BA77-688EC64DBD72}"/>
              </a:ext>
            </a:extLst>
          </p:cNvPr>
          <p:cNvSpPr/>
          <p:nvPr/>
        </p:nvSpPr>
        <p:spPr>
          <a:xfrm>
            <a:off x="10487382" y="5085956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10C318A-6864-3A41-B149-995B810EF00F}"/>
              </a:ext>
            </a:extLst>
          </p:cNvPr>
          <p:cNvGrpSpPr/>
          <p:nvPr/>
        </p:nvGrpSpPr>
        <p:grpSpPr>
          <a:xfrm>
            <a:off x="9204947" y="4555568"/>
            <a:ext cx="1140456" cy="1468475"/>
            <a:chOff x="9204947" y="4555568"/>
            <a:chExt cx="1140456" cy="146847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056C62B-517F-5D45-8758-116DD8DFEC6E}"/>
                </a:ext>
              </a:extLst>
            </p:cNvPr>
            <p:cNvGrpSpPr/>
            <p:nvPr/>
          </p:nvGrpSpPr>
          <p:grpSpPr>
            <a:xfrm>
              <a:off x="9204947" y="4555568"/>
              <a:ext cx="775923" cy="1468475"/>
              <a:chOff x="9222265" y="4606368"/>
              <a:chExt cx="775923" cy="1468475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F4A42C76-894A-9241-B49F-529B480C1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22265" y="4808945"/>
                <a:ext cx="775923" cy="1078001"/>
              </a:xfrm>
              <a:prstGeom prst="rect">
                <a:avLst/>
              </a:prstGeom>
            </p:spPr>
          </p:pic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CBD61DF-9907-B64A-80B1-74313DA3C00A}"/>
                  </a:ext>
                </a:extLst>
              </p:cNvPr>
              <p:cNvGrpSpPr/>
              <p:nvPr/>
            </p:nvGrpSpPr>
            <p:grpSpPr>
              <a:xfrm rot="19800052">
                <a:off x="9495773" y="4606368"/>
                <a:ext cx="232324" cy="235717"/>
                <a:chOff x="10016878" y="4622630"/>
                <a:chExt cx="232324" cy="235717"/>
              </a:xfrm>
            </p:grpSpPr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1DE4CE9F-B1F4-414A-8FB4-2CF4B3058B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87341" y="4667523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ECFCCC29-C69E-8A40-9A9A-A0CB43FC8C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6878" y="4622630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64BA752D-C0E6-7041-8505-95189AD5B5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3843" y="4713755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8E8BFC6C-F2FC-734F-918D-B12497416D6B}"/>
                  </a:ext>
                </a:extLst>
              </p:cNvPr>
              <p:cNvGrpSpPr/>
              <p:nvPr/>
            </p:nvGrpSpPr>
            <p:grpSpPr>
              <a:xfrm rot="19630598">
                <a:off x="9363531" y="5746584"/>
                <a:ext cx="505475" cy="328259"/>
                <a:chOff x="9192895" y="5690953"/>
                <a:chExt cx="505475" cy="328259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12BDD71D-175B-E14E-A336-FFA2CC6C1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97583">
                  <a:off x="9192895" y="5690953"/>
                  <a:ext cx="505475" cy="2722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A1A0C739-B542-E841-921F-F9CD11886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2872" y="56939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B1D53710-F665-4840-99BA-51CBB8A12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2722" y="5735647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ACC70B6A-9038-2A47-A244-478D732CD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5272" y="57885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C035AEF2-8DAA-1346-8503-9A367D7223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1472" y="5834250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ECCBCC12-61B7-7047-8156-B59E6E26DA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4022" y="5886782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C0668012-0379-4442-8CE3-DD86F6FDF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3872" y="5927763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F2F7C13-D16F-5044-A021-94559BC2D359}"/>
                </a:ext>
              </a:extLst>
            </p:cNvPr>
            <p:cNvGrpSpPr/>
            <p:nvPr/>
          </p:nvGrpSpPr>
          <p:grpSpPr>
            <a:xfrm>
              <a:off x="9801183" y="4944005"/>
              <a:ext cx="544220" cy="551001"/>
              <a:chOff x="9780401" y="4912832"/>
              <a:chExt cx="544220" cy="551001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5E0CACC5-5918-CD4D-8249-D9A736585162}"/>
                  </a:ext>
                </a:extLst>
              </p:cNvPr>
              <p:cNvGrpSpPr/>
              <p:nvPr/>
            </p:nvGrpSpPr>
            <p:grpSpPr>
              <a:xfrm>
                <a:off x="9905299" y="4912832"/>
                <a:ext cx="419322" cy="423412"/>
                <a:chOff x="9905299" y="4912832"/>
                <a:chExt cx="419322" cy="423412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A5F50F95-3C5C-0641-8A75-DE6939413B2D}"/>
                    </a:ext>
                  </a:extLst>
                </p:cNvPr>
                <p:cNvGrpSpPr/>
                <p:nvPr/>
              </p:nvGrpSpPr>
              <p:grpSpPr>
                <a:xfrm>
                  <a:off x="9907002" y="4912832"/>
                  <a:ext cx="417619" cy="423251"/>
                  <a:chOff x="9629758" y="3011573"/>
                  <a:chExt cx="417619" cy="423251"/>
                </a:xfrm>
              </p:grpSpPr>
              <p:cxnSp>
                <p:nvCxnSpPr>
                  <p:cNvPr id="124" name="Straight Arrow Connector 123">
                    <a:extLst>
                      <a:ext uri="{FF2B5EF4-FFF2-40B4-BE49-F238E27FC236}">
                        <a16:creationId xmlns:a16="http://schemas.microsoft.com/office/drawing/2014/main" id="{4ACB6751-A959-A94F-9BFC-44008279F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9758" y="3011573"/>
                    <a:ext cx="0" cy="41742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Arrow Connector 124">
                    <a:extLst>
                      <a:ext uri="{FF2B5EF4-FFF2-40B4-BE49-F238E27FC236}">
                        <a16:creationId xmlns:a16="http://schemas.microsoft.com/office/drawing/2014/main" id="{4E969FCD-A5FC-6C45-9881-817BF04FAD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9758" y="3434824"/>
                    <a:ext cx="4176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B85C578F-29BB-8E4A-8EDA-FDF5672D6611}"/>
                    </a:ext>
                  </a:extLst>
                </p:cNvPr>
                <p:cNvGrpSpPr/>
                <p:nvPr/>
              </p:nvGrpSpPr>
              <p:grpSpPr>
                <a:xfrm>
                  <a:off x="9905299" y="5019081"/>
                  <a:ext cx="371541" cy="317163"/>
                  <a:chOff x="9905299" y="5014001"/>
                  <a:chExt cx="371541" cy="317163"/>
                </a:xfrm>
              </p:grpSpPr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0D50E7D8-515D-0F48-A590-13D11DF6BF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05299" y="5087283"/>
                    <a:ext cx="106147" cy="243881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Freeform 122">
                    <a:extLst>
                      <a:ext uri="{FF2B5EF4-FFF2-40B4-BE49-F238E27FC236}">
                        <a16:creationId xmlns:a16="http://schemas.microsoft.com/office/drawing/2014/main" id="{F76D6F92-F8C8-2C4C-AE7D-23B0AC45FEC4}"/>
                      </a:ext>
                    </a:extLst>
                  </p:cNvPr>
                  <p:cNvSpPr/>
                  <p:nvPr/>
                </p:nvSpPr>
                <p:spPr>
                  <a:xfrm>
                    <a:off x="10012680" y="5014001"/>
                    <a:ext cx="264160" cy="71079"/>
                  </a:xfrm>
                  <a:custGeom>
                    <a:avLst/>
                    <a:gdLst>
                      <a:gd name="connsiteX0" fmla="*/ 0 w 264160"/>
                      <a:gd name="connsiteY0" fmla="*/ 71079 h 71079"/>
                      <a:gd name="connsiteX1" fmla="*/ 50800 w 264160"/>
                      <a:gd name="connsiteY1" fmla="*/ 10119 h 71079"/>
                      <a:gd name="connsiteX2" fmla="*/ 137160 w 264160"/>
                      <a:gd name="connsiteY2" fmla="*/ 5039 h 71079"/>
                      <a:gd name="connsiteX3" fmla="*/ 264160 w 264160"/>
                      <a:gd name="connsiteY3" fmla="*/ 60919 h 71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4160" h="71079">
                        <a:moveTo>
                          <a:pt x="0" y="71079"/>
                        </a:moveTo>
                        <a:cubicBezTo>
                          <a:pt x="13970" y="46102"/>
                          <a:pt x="27940" y="21126"/>
                          <a:pt x="50800" y="10119"/>
                        </a:cubicBezTo>
                        <a:cubicBezTo>
                          <a:pt x="73660" y="-888"/>
                          <a:pt x="101600" y="-3428"/>
                          <a:pt x="137160" y="5039"/>
                        </a:cubicBezTo>
                        <a:cubicBezTo>
                          <a:pt x="172720" y="13506"/>
                          <a:pt x="218440" y="37212"/>
                          <a:pt x="264160" y="60919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3F3F2031-6F1A-8F4B-B48D-66770C8E1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80401" y="51300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ACDEAA3B-BB86-5B41-8C23-184FA2C46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66154" y="5374933"/>
                <a:ext cx="76200" cy="88900"/>
              </a:xfrm>
              <a:prstGeom prst="rect">
                <a:avLst/>
              </a:prstGeom>
            </p:spPr>
          </p:pic>
        </p:grpSp>
      </p:grpSp>
      <p:pic>
        <p:nvPicPr>
          <p:cNvPr id="105" name="Picture 104" descr="Perseverance's entry capsule leaves the blackness of space an descends into the dusty Mars atmosphere.">
            <a:extLst>
              <a:ext uri="{FF2B5EF4-FFF2-40B4-BE49-F238E27FC236}">
                <a16:creationId xmlns:a16="http://schemas.microsoft.com/office/drawing/2014/main" id="{65075FF9-EC5D-134A-AEFC-62DFD837A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7" r="11552"/>
          <a:stretch/>
        </p:blipFill>
        <p:spPr bwMode="auto">
          <a:xfrm>
            <a:off x="1751886" y="4645008"/>
            <a:ext cx="1280161" cy="11892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B121C9D0-7D0E-E84E-8AE0-DA7D9BA5A753}"/>
              </a:ext>
            </a:extLst>
          </p:cNvPr>
          <p:cNvSpPr txBox="1"/>
          <p:nvPr/>
        </p:nvSpPr>
        <p:spPr>
          <a:xfrm>
            <a:off x="430117" y="4686901"/>
            <a:ext cx="1315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Atmospheric conditions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Mass properties</a:t>
            </a: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8333ACD0-7535-CB46-BFBB-C743CC008F60}"/>
              </a:ext>
            </a:extLst>
          </p:cNvPr>
          <p:cNvSpPr/>
          <p:nvPr/>
        </p:nvSpPr>
        <p:spPr>
          <a:xfrm>
            <a:off x="430117" y="3928080"/>
            <a:ext cx="3669747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1D261355-4382-4049-B5C9-067131F3C6EC}"/>
              </a:ext>
            </a:extLst>
          </p:cNvPr>
          <p:cNvSpPr/>
          <p:nvPr/>
        </p:nvSpPr>
        <p:spPr>
          <a:xfrm>
            <a:off x="1457746" y="5096930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BCE8207-2526-7D46-8665-D2E12AC74742}"/>
              </a:ext>
            </a:extLst>
          </p:cNvPr>
          <p:cNvSpPr txBox="1"/>
          <p:nvPr/>
        </p:nvSpPr>
        <p:spPr>
          <a:xfrm>
            <a:off x="3314177" y="4953095"/>
            <a:ext cx="76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Landing location</a:t>
            </a:r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82E98A7F-58D2-B741-AA8B-AA03429E918F}"/>
              </a:ext>
            </a:extLst>
          </p:cNvPr>
          <p:cNvSpPr/>
          <p:nvPr/>
        </p:nvSpPr>
        <p:spPr>
          <a:xfrm>
            <a:off x="3079252" y="508125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B5A0C46-8492-DE40-BD86-7E01966A3FAE}"/>
              </a:ext>
            </a:extLst>
          </p:cNvPr>
          <p:cNvSpPr txBox="1"/>
          <p:nvPr/>
        </p:nvSpPr>
        <p:spPr>
          <a:xfrm>
            <a:off x="1435869" y="3923218"/>
            <a:ext cx="19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Trajectory Simulation</a:t>
            </a:r>
          </a:p>
        </p:txBody>
      </p:sp>
    </p:spTree>
    <p:extLst>
      <p:ext uri="{BB962C8B-B14F-4D97-AF65-F5344CB8AC3E}">
        <p14:creationId xmlns:p14="http://schemas.microsoft.com/office/powerpoint/2010/main" val="224025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A252-E5EC-2C43-98BE-9A803BD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UQ for Modeling &amp;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B058-5492-B24D-BD13-8A57DDC1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6284A-82BB-1B47-BBC7-CD764F489541}"/>
              </a:ext>
            </a:extLst>
          </p:cNvPr>
          <p:cNvGrpSpPr/>
          <p:nvPr/>
        </p:nvGrpSpPr>
        <p:grpSpPr>
          <a:xfrm>
            <a:off x="3025216" y="2056914"/>
            <a:ext cx="1475347" cy="1005840"/>
            <a:chOff x="2982352" y="2085490"/>
            <a:chExt cx="1475347" cy="10058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748136-E30D-0446-8A4F-8AB335D2C07F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DD2B6-F56B-274F-A5F9-8D873FB48127}"/>
                </a:ext>
              </a:extLst>
            </p:cNvPr>
            <p:cNvSpPr txBox="1"/>
            <p:nvPr/>
          </p:nvSpPr>
          <p:spPr>
            <a:xfrm>
              <a:off x="3195765" y="2357288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Inputs</a:t>
              </a:r>
              <a:endParaRPr lang="en-US" sz="2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80D1A9-E72C-804D-B0D0-F7CCD9023CAD}"/>
              </a:ext>
            </a:extLst>
          </p:cNvPr>
          <p:cNvGrpSpPr/>
          <p:nvPr/>
        </p:nvGrpSpPr>
        <p:grpSpPr>
          <a:xfrm>
            <a:off x="7757525" y="2055029"/>
            <a:ext cx="1475347" cy="1005840"/>
            <a:chOff x="2982352" y="2085490"/>
            <a:chExt cx="1475347" cy="10058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B9C3B3-8906-F14B-A4BD-113A576BEBD4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FC501F-369F-9749-B3AF-8BFED9B64C12}"/>
                </a:ext>
              </a:extLst>
            </p:cNvPr>
            <p:cNvSpPr txBox="1"/>
            <p:nvPr/>
          </p:nvSpPr>
          <p:spPr>
            <a:xfrm>
              <a:off x="3095750" y="235728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Outputs</a:t>
              </a:r>
              <a:endParaRPr lang="en-US" sz="2400" dirty="0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576BB04-8F20-8241-897C-40EE24931365}"/>
              </a:ext>
            </a:extLst>
          </p:cNvPr>
          <p:cNvSpPr/>
          <p:nvPr/>
        </p:nvSpPr>
        <p:spPr>
          <a:xfrm>
            <a:off x="7057377" y="2321867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0A4B7D5-BDD4-144E-8645-DF81750EA760}"/>
              </a:ext>
            </a:extLst>
          </p:cNvPr>
          <p:cNvSpPr/>
          <p:nvPr/>
        </p:nvSpPr>
        <p:spPr>
          <a:xfrm>
            <a:off x="4753753" y="2328712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DA046F0-1FBE-CC4B-9E4A-C74008D82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5"/>
          <a:stretch/>
        </p:blipFill>
        <p:spPr>
          <a:xfrm rot="5400000">
            <a:off x="5284266" y="4742391"/>
            <a:ext cx="1587295" cy="1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80652-5E29-7549-8BB2-4610B32EDB24}"/>
              </a:ext>
            </a:extLst>
          </p:cNvPr>
          <p:cNvSpPr txBox="1"/>
          <p:nvPr/>
        </p:nvSpPr>
        <p:spPr>
          <a:xfrm>
            <a:off x="5228895" y="3905669"/>
            <a:ext cx="169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Spacesuit Impact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0DF6C6-30AC-C142-8404-5FCB8F47A400}"/>
              </a:ext>
            </a:extLst>
          </p:cNvPr>
          <p:cNvSpPr txBox="1"/>
          <p:nvPr/>
        </p:nvSpPr>
        <p:spPr>
          <a:xfrm>
            <a:off x="6735539" y="4845373"/>
            <a:ext cx="1000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Max contact force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A2477-666F-5D43-87E0-AEEF75E9BDBF}"/>
              </a:ext>
            </a:extLst>
          </p:cNvPr>
          <p:cNvSpPr/>
          <p:nvPr/>
        </p:nvSpPr>
        <p:spPr>
          <a:xfrm>
            <a:off x="4471219" y="3905669"/>
            <a:ext cx="3141693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418522-826F-104C-8CAE-39BDB76D68D0}"/>
              </a:ext>
            </a:extLst>
          </p:cNvPr>
          <p:cNvSpPr/>
          <p:nvPr/>
        </p:nvSpPr>
        <p:spPr>
          <a:xfrm>
            <a:off x="5443215" y="2054987"/>
            <a:ext cx="1371600" cy="100588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Model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B9DDCB-BCC9-AB4F-8E39-BF428E3353FA}"/>
              </a:ext>
            </a:extLst>
          </p:cNvPr>
          <p:cNvSpPr/>
          <p:nvPr/>
        </p:nvSpPr>
        <p:spPr>
          <a:xfrm>
            <a:off x="5368290" y="508728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C92CB35A-9802-2E46-9C47-5F7E31A07EBA}"/>
              </a:ext>
            </a:extLst>
          </p:cNvPr>
          <p:cNvSpPr/>
          <p:nvPr/>
        </p:nvSpPr>
        <p:spPr>
          <a:xfrm>
            <a:off x="6626204" y="5092872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44C81-C664-494D-8B51-309BBC7F5CD8}"/>
              </a:ext>
            </a:extLst>
          </p:cNvPr>
          <p:cNvSpPr txBox="1"/>
          <p:nvPr/>
        </p:nvSpPr>
        <p:spPr>
          <a:xfrm>
            <a:off x="696062" y="6119668"/>
            <a:ext cx="339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Expected landing location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95% confidence landing ellipse</a:t>
            </a:r>
          </a:p>
        </p:txBody>
      </p:sp>
      <p:sp>
        <p:nvSpPr>
          <p:cNvPr id="69" name="Curved Right Arrow 68">
            <a:extLst>
              <a:ext uri="{FF2B5EF4-FFF2-40B4-BE49-F238E27FC236}">
                <a16:creationId xmlns:a16="http://schemas.microsoft.com/office/drawing/2014/main" id="{4C9BC4DE-7970-D040-93EF-A08E840C4E18}"/>
              </a:ext>
            </a:extLst>
          </p:cNvPr>
          <p:cNvSpPr/>
          <p:nvPr/>
        </p:nvSpPr>
        <p:spPr>
          <a:xfrm rot="5400000">
            <a:off x="5885528" y="1131848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A4C0E416-9D2A-A642-A70F-622BD859B065}"/>
              </a:ext>
            </a:extLst>
          </p:cNvPr>
          <p:cNvSpPr/>
          <p:nvPr/>
        </p:nvSpPr>
        <p:spPr>
          <a:xfrm rot="16200000">
            <a:off x="5931243" y="2767409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CB62173-0F88-5642-936F-A9EBE8875F98}"/>
              </a:ext>
            </a:extLst>
          </p:cNvPr>
          <p:cNvGrpSpPr/>
          <p:nvPr/>
        </p:nvGrpSpPr>
        <p:grpSpPr>
          <a:xfrm>
            <a:off x="487615" y="1615473"/>
            <a:ext cx="1103703" cy="802734"/>
            <a:chOff x="922467" y="2255184"/>
            <a:chExt cx="1103703" cy="8027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AE703C-0197-CF48-B000-A7CBAF768DA4}"/>
                </a:ext>
              </a:extLst>
            </p:cNvPr>
            <p:cNvGrpSpPr/>
            <p:nvPr/>
          </p:nvGrpSpPr>
          <p:grpSpPr>
            <a:xfrm>
              <a:off x="1227594" y="2255184"/>
              <a:ext cx="798576" cy="576072"/>
              <a:chOff x="258649" y="1826521"/>
              <a:chExt cx="798576" cy="57376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FCDD375-3664-9641-B54E-11A1B4DACDF7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C6A918F-6ECB-0842-A4C9-8E29510FE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F1775516-7219-BC4A-98EC-4D36CD192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0B8DCB0C-D994-D640-A52D-8940600F8AD6}"/>
                  </a:ext>
                </a:extLst>
              </p:cNvPr>
              <p:cNvSpPr/>
              <p:nvPr/>
            </p:nvSpPr>
            <p:spPr>
              <a:xfrm flipH="1">
                <a:off x="406628" y="1875123"/>
                <a:ext cx="396479" cy="5074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B91519A-EB6E-0B43-9792-7800CB0D7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132" y="2892818"/>
              <a:ext cx="241300" cy="165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D084DE-281B-0C47-8273-D0E53A30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82767" y="2446173"/>
              <a:ext cx="520700" cy="2413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63B3156-8773-4B48-A7E3-878FB22CF304}"/>
              </a:ext>
            </a:extLst>
          </p:cNvPr>
          <p:cNvGrpSpPr/>
          <p:nvPr/>
        </p:nvGrpSpPr>
        <p:grpSpPr>
          <a:xfrm>
            <a:off x="1708043" y="1617554"/>
            <a:ext cx="1105535" cy="780517"/>
            <a:chOff x="2487868" y="2118925"/>
            <a:chExt cx="1105535" cy="7805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E5A716-E35F-D942-BACC-03796DC7D444}"/>
                </a:ext>
              </a:extLst>
            </p:cNvPr>
            <p:cNvGrpSpPr/>
            <p:nvPr/>
          </p:nvGrpSpPr>
          <p:grpSpPr>
            <a:xfrm>
              <a:off x="2794827" y="2118925"/>
              <a:ext cx="798576" cy="576072"/>
              <a:chOff x="258649" y="1826521"/>
              <a:chExt cx="798576" cy="57376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C076389-D5EB-8444-B13B-E35BCF02E92F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F614E895-6660-254E-9B0B-C909A96BE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E0548F2B-6CD4-8B46-8CD9-883C1F8FD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A1AC9E74-7AEE-8B42-910A-F2474FE66941}"/>
                  </a:ext>
                </a:extLst>
              </p:cNvPr>
              <p:cNvSpPr/>
              <p:nvPr/>
            </p:nvSpPr>
            <p:spPr>
              <a:xfrm>
                <a:off x="295311" y="2001193"/>
                <a:ext cx="633504" cy="3855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768F474-0A35-AA45-87CA-079C450F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2348168" y="2309064"/>
              <a:ext cx="520700" cy="2413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4F2B4DA-414D-E144-979D-A96D97238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0505" y="2734342"/>
              <a:ext cx="241300" cy="1651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E2D6A1-6E73-4849-836F-8B1BE1091CD3}"/>
              </a:ext>
            </a:extLst>
          </p:cNvPr>
          <p:cNvGrpSpPr/>
          <p:nvPr/>
        </p:nvGrpSpPr>
        <p:grpSpPr>
          <a:xfrm>
            <a:off x="1145417" y="2488690"/>
            <a:ext cx="1115243" cy="816507"/>
            <a:chOff x="2744158" y="2985697"/>
            <a:chExt cx="1115243" cy="81650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D8F5B21-5747-464E-8FC4-41A5CE4B86B6}"/>
                </a:ext>
              </a:extLst>
            </p:cNvPr>
            <p:cNvSpPr/>
            <p:nvPr/>
          </p:nvSpPr>
          <p:spPr>
            <a:xfrm>
              <a:off x="3179125" y="3305015"/>
              <a:ext cx="430973" cy="2479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18E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0EA7BE9-DD71-5A4E-AEC5-B3251E4AF454}"/>
                </a:ext>
              </a:extLst>
            </p:cNvPr>
            <p:cNvGrpSpPr/>
            <p:nvPr/>
          </p:nvGrpSpPr>
          <p:grpSpPr>
            <a:xfrm>
              <a:off x="3060825" y="2985697"/>
              <a:ext cx="798576" cy="576072"/>
              <a:chOff x="510619" y="1135273"/>
              <a:chExt cx="798576" cy="573760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EC0630C-5250-9247-A93C-DDA0B264C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698" y="1135273"/>
                <a:ext cx="0" cy="573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668BD46-8673-844C-9A75-64652D4DB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619" y="1705962"/>
                <a:ext cx="798576" cy="1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657953B-84FD-6E42-AEF5-BC1D534E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2604458" y="3156276"/>
              <a:ext cx="520700" cy="2413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6F38900-0B15-3D4D-A660-AF2AD5CA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88025" y="3637104"/>
              <a:ext cx="241300" cy="1651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533E53-0933-304C-9A47-CDD7BD07236A}"/>
              </a:ext>
            </a:extLst>
          </p:cNvPr>
          <p:cNvGrpSpPr/>
          <p:nvPr/>
        </p:nvGrpSpPr>
        <p:grpSpPr>
          <a:xfrm>
            <a:off x="9634072" y="1685316"/>
            <a:ext cx="2380588" cy="1697935"/>
            <a:chOff x="7995289" y="1924746"/>
            <a:chExt cx="2380588" cy="169793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2FAEE92-005C-F241-8DF3-66FD47695580}"/>
                </a:ext>
              </a:extLst>
            </p:cNvPr>
            <p:cNvGrpSpPr/>
            <p:nvPr/>
          </p:nvGrpSpPr>
          <p:grpSpPr>
            <a:xfrm>
              <a:off x="8292056" y="1924746"/>
              <a:ext cx="2083821" cy="1430856"/>
              <a:chOff x="506176" y="898242"/>
              <a:chExt cx="2323074" cy="1430856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DE0DEBA-013D-934B-AF59-7AA587C39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176" y="898242"/>
                <a:ext cx="1410" cy="1430856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71A89FD-E726-054B-8C34-4C2DF7D44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586" y="2329098"/>
                <a:ext cx="2321664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396B8B7-CE98-FF4E-BABD-0D8CF569648D}"/>
                </a:ext>
              </a:extLst>
            </p:cNvPr>
            <p:cNvSpPr/>
            <p:nvPr/>
          </p:nvSpPr>
          <p:spPr>
            <a:xfrm>
              <a:off x="8334531" y="2165995"/>
              <a:ext cx="1933731" cy="1191802"/>
            </a:xfrm>
            <a:custGeom>
              <a:avLst/>
              <a:gdLst>
                <a:gd name="connsiteX0" fmla="*/ 0 w 1933731"/>
                <a:gd name="connsiteY0" fmla="*/ 1176811 h 1191802"/>
                <a:gd name="connsiteX1" fmla="*/ 374754 w 1933731"/>
                <a:gd name="connsiteY1" fmla="*/ 772077 h 1191802"/>
                <a:gd name="connsiteX2" fmla="*/ 449705 w 1933731"/>
                <a:gd name="connsiteY2" fmla="*/ 337362 h 1191802"/>
                <a:gd name="connsiteX3" fmla="*/ 599606 w 1933731"/>
                <a:gd name="connsiteY3" fmla="*/ 97520 h 1191802"/>
                <a:gd name="connsiteX4" fmla="*/ 899409 w 1933731"/>
                <a:gd name="connsiteY4" fmla="*/ 7579 h 1191802"/>
                <a:gd name="connsiteX5" fmla="*/ 1154242 w 1933731"/>
                <a:gd name="connsiteY5" fmla="*/ 277402 h 1191802"/>
                <a:gd name="connsiteX6" fmla="*/ 1319134 w 1933731"/>
                <a:gd name="connsiteY6" fmla="*/ 772077 h 1191802"/>
                <a:gd name="connsiteX7" fmla="*/ 1484026 w 1933731"/>
                <a:gd name="connsiteY7" fmla="*/ 1026910 h 1191802"/>
                <a:gd name="connsiteX8" fmla="*/ 1813809 w 1933731"/>
                <a:gd name="connsiteY8" fmla="*/ 1161821 h 1191802"/>
                <a:gd name="connsiteX9" fmla="*/ 1933731 w 1933731"/>
                <a:gd name="connsiteY9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3731" h="1191802">
                  <a:moveTo>
                    <a:pt x="0" y="1176811"/>
                  </a:moveTo>
                  <a:cubicBezTo>
                    <a:pt x="149901" y="1044398"/>
                    <a:pt x="299803" y="911985"/>
                    <a:pt x="374754" y="772077"/>
                  </a:cubicBezTo>
                  <a:cubicBezTo>
                    <a:pt x="449705" y="632169"/>
                    <a:pt x="412230" y="449788"/>
                    <a:pt x="449705" y="337362"/>
                  </a:cubicBezTo>
                  <a:cubicBezTo>
                    <a:pt x="487180" y="224936"/>
                    <a:pt x="524655" y="152484"/>
                    <a:pt x="599606" y="97520"/>
                  </a:cubicBezTo>
                  <a:cubicBezTo>
                    <a:pt x="674557" y="42556"/>
                    <a:pt x="806970" y="-22401"/>
                    <a:pt x="899409" y="7579"/>
                  </a:cubicBezTo>
                  <a:cubicBezTo>
                    <a:pt x="991848" y="37559"/>
                    <a:pt x="1084288" y="149986"/>
                    <a:pt x="1154242" y="277402"/>
                  </a:cubicBezTo>
                  <a:cubicBezTo>
                    <a:pt x="1224196" y="404818"/>
                    <a:pt x="1264170" y="647159"/>
                    <a:pt x="1319134" y="772077"/>
                  </a:cubicBezTo>
                  <a:cubicBezTo>
                    <a:pt x="1374098" y="896995"/>
                    <a:pt x="1401580" y="961953"/>
                    <a:pt x="1484026" y="1026910"/>
                  </a:cubicBezTo>
                  <a:cubicBezTo>
                    <a:pt x="1566472" y="1091867"/>
                    <a:pt x="1738858" y="1134339"/>
                    <a:pt x="1813809" y="1161821"/>
                  </a:cubicBezTo>
                  <a:cubicBezTo>
                    <a:pt x="1888760" y="1189303"/>
                    <a:pt x="1911245" y="1190552"/>
                    <a:pt x="1933731" y="1191802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8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909B98-76C6-B745-8C6B-A606E07D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7912739" y="2541326"/>
              <a:ext cx="406400" cy="2413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1C77349-69CF-DD4C-8B96-CE880AB1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33559" y="3444881"/>
              <a:ext cx="127000" cy="177800"/>
            </a:xfrm>
            <a:prstGeom prst="rect">
              <a:avLst/>
            </a:prstGeom>
          </p:spPr>
        </p:pic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BF3E032-4B9E-EE42-94B3-8670E6C0F09D}"/>
              </a:ext>
            </a:extLst>
          </p:cNvPr>
          <p:cNvCxnSpPr/>
          <p:nvPr/>
        </p:nvCxnSpPr>
        <p:spPr>
          <a:xfrm flipV="1">
            <a:off x="10199688" y="2884807"/>
            <a:ext cx="0" cy="2286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DFAC16-6B35-6744-AD93-30E2C8D85F71}"/>
              </a:ext>
            </a:extLst>
          </p:cNvPr>
          <p:cNvCxnSpPr/>
          <p:nvPr/>
        </p:nvCxnSpPr>
        <p:spPr>
          <a:xfrm flipV="1">
            <a:off x="11598996" y="2879293"/>
            <a:ext cx="0" cy="2286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D4B0ED9-15C3-874F-B3B9-1287C35C91A3}"/>
              </a:ext>
            </a:extLst>
          </p:cNvPr>
          <p:cNvCxnSpPr/>
          <p:nvPr/>
        </p:nvCxnSpPr>
        <p:spPr>
          <a:xfrm flipH="1">
            <a:off x="10199688" y="3010452"/>
            <a:ext cx="139930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9CDE75-A20A-4841-8C9F-E799373B0A1E}"/>
              </a:ext>
            </a:extLst>
          </p:cNvPr>
          <p:cNvSpPr txBox="1"/>
          <p:nvPr/>
        </p:nvSpPr>
        <p:spPr>
          <a:xfrm>
            <a:off x="10265782" y="2771376"/>
            <a:ext cx="1159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95% Probability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F015707-5E46-804A-A20F-A74BA0510D6C}"/>
              </a:ext>
            </a:extLst>
          </p:cNvPr>
          <p:cNvSpPr txBox="1"/>
          <p:nvPr/>
        </p:nvSpPr>
        <p:spPr>
          <a:xfrm>
            <a:off x="9747426" y="1158179"/>
            <a:ext cx="2373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Confidence/credible intervals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61D4BA6-DACD-EB4D-ACF8-6647BD092F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0143" y="2773593"/>
            <a:ext cx="203200" cy="1905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42D2AFC-D4CF-9F40-8C20-3E38455CE8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5847" y="2768407"/>
            <a:ext cx="228600" cy="1905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F309D61-BCB5-1242-AC94-11512620915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2965" y="2770832"/>
            <a:ext cx="292100" cy="2032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68B1B199-4AFE-F24E-AF71-19FF53C7C8B6}"/>
              </a:ext>
            </a:extLst>
          </p:cNvPr>
          <p:cNvSpPr txBox="1"/>
          <p:nvPr/>
        </p:nvSpPr>
        <p:spPr>
          <a:xfrm>
            <a:off x="5494698" y="1583022"/>
            <a:ext cx="129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Repeated Evaluations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40DB7C8-8213-E344-B324-DDD7A5B977BE}"/>
              </a:ext>
            </a:extLst>
          </p:cNvPr>
          <p:cNvSpPr txBox="1"/>
          <p:nvPr/>
        </p:nvSpPr>
        <p:spPr>
          <a:xfrm>
            <a:off x="4441707" y="4751942"/>
            <a:ext cx="1087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Impact velocity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Lunar regolith properties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6C46F16-93DA-C64D-A99D-049D911EE1B3}"/>
              </a:ext>
            </a:extLst>
          </p:cNvPr>
          <p:cNvSpPr txBox="1"/>
          <p:nvPr/>
        </p:nvSpPr>
        <p:spPr>
          <a:xfrm>
            <a:off x="9013782" y="3928080"/>
            <a:ext cx="195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Mechanical Testing Simulation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BE0DD21-8DD7-C44F-B960-A2BAB504D82C}"/>
              </a:ext>
            </a:extLst>
          </p:cNvPr>
          <p:cNvSpPr txBox="1"/>
          <p:nvPr/>
        </p:nvSpPr>
        <p:spPr>
          <a:xfrm>
            <a:off x="10689848" y="4960033"/>
            <a:ext cx="115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Deformation, Stress, Strain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D99ECD74-BECE-304F-9E86-C7528BE28FE5}"/>
              </a:ext>
            </a:extLst>
          </p:cNvPr>
          <p:cNvSpPr/>
          <p:nvPr/>
        </p:nvSpPr>
        <p:spPr>
          <a:xfrm>
            <a:off x="7981633" y="3928080"/>
            <a:ext cx="3809874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E306101-0DF7-734C-B0BF-1C5530BAC536}"/>
              </a:ext>
            </a:extLst>
          </p:cNvPr>
          <p:cNvSpPr txBox="1"/>
          <p:nvPr/>
        </p:nvSpPr>
        <p:spPr>
          <a:xfrm>
            <a:off x="7979837" y="4739819"/>
            <a:ext cx="1152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Applied load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Material properties</a:t>
            </a:r>
          </a:p>
        </p:txBody>
      </p:sp>
      <p:sp>
        <p:nvSpPr>
          <p:cNvPr id="113" name="Right Arrow 112">
            <a:extLst>
              <a:ext uri="{FF2B5EF4-FFF2-40B4-BE49-F238E27FC236}">
                <a16:creationId xmlns:a16="http://schemas.microsoft.com/office/drawing/2014/main" id="{AB879679-20F6-DD43-816B-9BECB96CD3D5}"/>
              </a:ext>
            </a:extLst>
          </p:cNvPr>
          <p:cNvSpPr/>
          <p:nvPr/>
        </p:nvSpPr>
        <p:spPr>
          <a:xfrm>
            <a:off x="8948751" y="5080367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Arrow 113">
            <a:extLst>
              <a:ext uri="{FF2B5EF4-FFF2-40B4-BE49-F238E27FC236}">
                <a16:creationId xmlns:a16="http://schemas.microsoft.com/office/drawing/2014/main" id="{D66F82C5-F958-DC4D-8B92-F1364430B1FC}"/>
              </a:ext>
            </a:extLst>
          </p:cNvPr>
          <p:cNvSpPr/>
          <p:nvPr/>
        </p:nvSpPr>
        <p:spPr>
          <a:xfrm>
            <a:off x="10487382" y="5085956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E708C6C-ACD2-AF43-9D28-EF5E4FF6B802}"/>
              </a:ext>
            </a:extLst>
          </p:cNvPr>
          <p:cNvGrpSpPr/>
          <p:nvPr/>
        </p:nvGrpSpPr>
        <p:grpSpPr>
          <a:xfrm>
            <a:off x="9204947" y="4555568"/>
            <a:ext cx="1140456" cy="1468475"/>
            <a:chOff x="9204947" y="4555568"/>
            <a:chExt cx="1140456" cy="1468475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3FC8549-E540-7740-9B51-CD9E180DC31D}"/>
                </a:ext>
              </a:extLst>
            </p:cNvPr>
            <p:cNvGrpSpPr/>
            <p:nvPr/>
          </p:nvGrpSpPr>
          <p:grpSpPr>
            <a:xfrm>
              <a:off x="9204947" y="4555568"/>
              <a:ext cx="775923" cy="1468475"/>
              <a:chOff x="9222265" y="4606368"/>
              <a:chExt cx="775923" cy="1468475"/>
            </a:xfrm>
          </p:grpSpPr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0EBCE07B-0DB5-9B45-91A2-C442A61EC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22265" y="4808945"/>
                <a:ext cx="775923" cy="1078001"/>
              </a:xfrm>
              <a:prstGeom prst="rect">
                <a:avLst/>
              </a:prstGeom>
            </p:spPr>
          </p:pic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1CA641A2-827E-C74F-AD37-313F18AF14CE}"/>
                  </a:ext>
                </a:extLst>
              </p:cNvPr>
              <p:cNvGrpSpPr/>
              <p:nvPr/>
            </p:nvGrpSpPr>
            <p:grpSpPr>
              <a:xfrm rot="19800052">
                <a:off x="9495773" y="4606368"/>
                <a:ext cx="232324" cy="235717"/>
                <a:chOff x="10016878" y="4622630"/>
                <a:chExt cx="232324" cy="235717"/>
              </a:xfrm>
            </p:grpSpPr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04E1A644-F5BE-5948-A0FC-FF265C8341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87341" y="4667523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140879B8-4B67-A042-9D55-124602596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6878" y="4622630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65137104-855A-C240-AA0F-B629F58C0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3843" y="4713755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DC6CA9D-136B-554D-BC8A-488A1B0A4C39}"/>
                  </a:ext>
                </a:extLst>
              </p:cNvPr>
              <p:cNvGrpSpPr/>
              <p:nvPr/>
            </p:nvGrpSpPr>
            <p:grpSpPr>
              <a:xfrm rot="19630598">
                <a:off x="9363531" y="5746584"/>
                <a:ext cx="505475" cy="328259"/>
                <a:chOff x="9192895" y="5690953"/>
                <a:chExt cx="505475" cy="328259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0E5579CD-39C1-CD4E-A670-002B2BC6C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97583">
                  <a:off x="9192895" y="5690953"/>
                  <a:ext cx="505475" cy="2722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B8C03968-9126-8E4F-9867-D996A795C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2872" y="56939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446E835-6A96-034B-B537-D53574F47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2722" y="5735647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8E03E1C-108A-9E4D-90FB-BBD132027A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5272" y="57885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00272B18-C45A-0545-A8C9-AA7205DC6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1472" y="5834250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D1B94256-D2A8-4441-BC96-0066F344A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4022" y="5886782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33C36303-C48F-6340-8BCB-AE5B02410E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3872" y="5927763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C4A8DEC-5C40-174C-93BE-66F04F29AB39}"/>
                </a:ext>
              </a:extLst>
            </p:cNvPr>
            <p:cNvGrpSpPr/>
            <p:nvPr/>
          </p:nvGrpSpPr>
          <p:grpSpPr>
            <a:xfrm>
              <a:off x="9801183" y="4944005"/>
              <a:ext cx="544220" cy="551001"/>
              <a:chOff x="9780401" y="4912832"/>
              <a:chExt cx="544220" cy="551001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9F25E258-E960-F94E-8E26-F6FEA3F42E9B}"/>
                  </a:ext>
                </a:extLst>
              </p:cNvPr>
              <p:cNvGrpSpPr/>
              <p:nvPr/>
            </p:nvGrpSpPr>
            <p:grpSpPr>
              <a:xfrm>
                <a:off x="9905299" y="4912832"/>
                <a:ext cx="419322" cy="423412"/>
                <a:chOff x="9905299" y="4912832"/>
                <a:chExt cx="419322" cy="423412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B3A918B0-FAA2-C64E-BEEE-A0B65C1B075A}"/>
                    </a:ext>
                  </a:extLst>
                </p:cNvPr>
                <p:cNvGrpSpPr/>
                <p:nvPr/>
              </p:nvGrpSpPr>
              <p:grpSpPr>
                <a:xfrm>
                  <a:off x="9907002" y="4912832"/>
                  <a:ext cx="417619" cy="423251"/>
                  <a:chOff x="9629758" y="3011573"/>
                  <a:chExt cx="417619" cy="423251"/>
                </a:xfrm>
              </p:grpSpPr>
              <p:cxnSp>
                <p:nvCxnSpPr>
                  <p:cNvPr id="125" name="Straight Arrow Connector 124">
                    <a:extLst>
                      <a:ext uri="{FF2B5EF4-FFF2-40B4-BE49-F238E27FC236}">
                        <a16:creationId xmlns:a16="http://schemas.microsoft.com/office/drawing/2014/main" id="{EDB60930-EB9A-7541-AB0C-7F83121E0D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9758" y="3011573"/>
                    <a:ext cx="0" cy="41742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Arrow Connector 125">
                    <a:extLst>
                      <a:ext uri="{FF2B5EF4-FFF2-40B4-BE49-F238E27FC236}">
                        <a16:creationId xmlns:a16="http://schemas.microsoft.com/office/drawing/2014/main" id="{21484E1D-67E3-2441-A997-C8BFF3C127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9758" y="3434824"/>
                    <a:ext cx="4176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68A98C45-D404-AE48-8780-624DA3A2AED8}"/>
                    </a:ext>
                  </a:extLst>
                </p:cNvPr>
                <p:cNvGrpSpPr/>
                <p:nvPr/>
              </p:nvGrpSpPr>
              <p:grpSpPr>
                <a:xfrm>
                  <a:off x="9905299" y="5019081"/>
                  <a:ext cx="371541" cy="317163"/>
                  <a:chOff x="9905299" y="5014001"/>
                  <a:chExt cx="371541" cy="317163"/>
                </a:xfrm>
              </p:grpSpPr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37C54B79-2D04-1647-B99B-D5BC07CEBA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05299" y="5087283"/>
                    <a:ext cx="106147" cy="243881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Freeform 123">
                    <a:extLst>
                      <a:ext uri="{FF2B5EF4-FFF2-40B4-BE49-F238E27FC236}">
                        <a16:creationId xmlns:a16="http://schemas.microsoft.com/office/drawing/2014/main" id="{5D2C93E2-ECA0-5F4E-9A3B-60F165040B4B}"/>
                      </a:ext>
                    </a:extLst>
                  </p:cNvPr>
                  <p:cNvSpPr/>
                  <p:nvPr/>
                </p:nvSpPr>
                <p:spPr>
                  <a:xfrm>
                    <a:off x="10012680" y="5014001"/>
                    <a:ext cx="264160" cy="71079"/>
                  </a:xfrm>
                  <a:custGeom>
                    <a:avLst/>
                    <a:gdLst>
                      <a:gd name="connsiteX0" fmla="*/ 0 w 264160"/>
                      <a:gd name="connsiteY0" fmla="*/ 71079 h 71079"/>
                      <a:gd name="connsiteX1" fmla="*/ 50800 w 264160"/>
                      <a:gd name="connsiteY1" fmla="*/ 10119 h 71079"/>
                      <a:gd name="connsiteX2" fmla="*/ 137160 w 264160"/>
                      <a:gd name="connsiteY2" fmla="*/ 5039 h 71079"/>
                      <a:gd name="connsiteX3" fmla="*/ 264160 w 264160"/>
                      <a:gd name="connsiteY3" fmla="*/ 60919 h 71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4160" h="71079">
                        <a:moveTo>
                          <a:pt x="0" y="71079"/>
                        </a:moveTo>
                        <a:cubicBezTo>
                          <a:pt x="13970" y="46102"/>
                          <a:pt x="27940" y="21126"/>
                          <a:pt x="50800" y="10119"/>
                        </a:cubicBezTo>
                        <a:cubicBezTo>
                          <a:pt x="73660" y="-888"/>
                          <a:pt x="101600" y="-3428"/>
                          <a:pt x="137160" y="5039"/>
                        </a:cubicBezTo>
                        <a:cubicBezTo>
                          <a:pt x="172720" y="13506"/>
                          <a:pt x="218440" y="37212"/>
                          <a:pt x="264160" y="60919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05CC4A28-BA3C-5D41-B2BA-11A730599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80401" y="51300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328C0823-9F2B-8243-9C75-FC201B826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66154" y="5374933"/>
                <a:ext cx="76200" cy="88900"/>
              </a:xfrm>
              <a:prstGeom prst="rect">
                <a:avLst/>
              </a:prstGeom>
            </p:spPr>
          </p:pic>
        </p:grpSp>
      </p:grpSp>
      <p:pic>
        <p:nvPicPr>
          <p:cNvPr id="106" name="Picture 105" descr="Perseverance's entry capsule leaves the blackness of space an descends into the dusty Mars atmosphere.">
            <a:extLst>
              <a:ext uri="{FF2B5EF4-FFF2-40B4-BE49-F238E27FC236}">
                <a16:creationId xmlns:a16="http://schemas.microsoft.com/office/drawing/2014/main" id="{709DD671-61C4-0948-99D2-83158EFBD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7" r="11552"/>
          <a:stretch/>
        </p:blipFill>
        <p:spPr bwMode="auto">
          <a:xfrm>
            <a:off x="1751886" y="4645008"/>
            <a:ext cx="1280161" cy="11892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114DBC79-05E1-1C40-89C4-D3466E70F650}"/>
              </a:ext>
            </a:extLst>
          </p:cNvPr>
          <p:cNvSpPr txBox="1"/>
          <p:nvPr/>
        </p:nvSpPr>
        <p:spPr>
          <a:xfrm>
            <a:off x="430117" y="4686901"/>
            <a:ext cx="1315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Atmospheric conditions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Mass properties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15F9AC00-E8A5-4C4D-9734-764B5E14096F}"/>
              </a:ext>
            </a:extLst>
          </p:cNvPr>
          <p:cNvSpPr/>
          <p:nvPr/>
        </p:nvSpPr>
        <p:spPr>
          <a:xfrm>
            <a:off x="430117" y="3928080"/>
            <a:ext cx="3669747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>
            <a:extLst>
              <a:ext uri="{FF2B5EF4-FFF2-40B4-BE49-F238E27FC236}">
                <a16:creationId xmlns:a16="http://schemas.microsoft.com/office/drawing/2014/main" id="{817540C3-C803-3A4C-86F4-53FC674F5DEA}"/>
              </a:ext>
            </a:extLst>
          </p:cNvPr>
          <p:cNvSpPr/>
          <p:nvPr/>
        </p:nvSpPr>
        <p:spPr>
          <a:xfrm>
            <a:off x="1457746" y="5096930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95D9815-4EF8-7943-AEFA-0FCFDA16A366}"/>
              </a:ext>
            </a:extLst>
          </p:cNvPr>
          <p:cNvSpPr txBox="1"/>
          <p:nvPr/>
        </p:nvSpPr>
        <p:spPr>
          <a:xfrm>
            <a:off x="3314177" y="4953095"/>
            <a:ext cx="76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Landing location</a:t>
            </a:r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73DC615F-47D0-FA47-804B-527E6350CCEC}"/>
              </a:ext>
            </a:extLst>
          </p:cNvPr>
          <p:cNvSpPr/>
          <p:nvPr/>
        </p:nvSpPr>
        <p:spPr>
          <a:xfrm>
            <a:off x="3079252" y="508125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1F28E6E-0294-F14C-B82A-7D25FC6895EE}"/>
              </a:ext>
            </a:extLst>
          </p:cNvPr>
          <p:cNvSpPr txBox="1"/>
          <p:nvPr/>
        </p:nvSpPr>
        <p:spPr>
          <a:xfrm>
            <a:off x="1435869" y="3923218"/>
            <a:ext cx="19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Trajectory Simulation</a:t>
            </a:r>
          </a:p>
        </p:txBody>
      </p:sp>
    </p:spTree>
    <p:extLst>
      <p:ext uri="{BB962C8B-B14F-4D97-AF65-F5344CB8AC3E}">
        <p14:creationId xmlns:p14="http://schemas.microsoft.com/office/powerpoint/2010/main" val="4136203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A252-E5EC-2C43-98BE-9A803BD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UQ for Modeling &amp;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B058-5492-B24D-BD13-8A57DDC1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6284A-82BB-1B47-BBC7-CD764F489541}"/>
              </a:ext>
            </a:extLst>
          </p:cNvPr>
          <p:cNvGrpSpPr/>
          <p:nvPr/>
        </p:nvGrpSpPr>
        <p:grpSpPr>
          <a:xfrm>
            <a:off x="3025216" y="2056914"/>
            <a:ext cx="1475347" cy="1005840"/>
            <a:chOff x="2982352" y="2085490"/>
            <a:chExt cx="1475347" cy="10058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748136-E30D-0446-8A4F-8AB335D2C07F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DD2B6-F56B-274F-A5F9-8D873FB48127}"/>
                </a:ext>
              </a:extLst>
            </p:cNvPr>
            <p:cNvSpPr txBox="1"/>
            <p:nvPr/>
          </p:nvSpPr>
          <p:spPr>
            <a:xfrm>
              <a:off x="3195765" y="2357288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Inputs</a:t>
              </a:r>
              <a:endParaRPr lang="en-US" sz="2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80D1A9-E72C-804D-B0D0-F7CCD9023CAD}"/>
              </a:ext>
            </a:extLst>
          </p:cNvPr>
          <p:cNvGrpSpPr/>
          <p:nvPr/>
        </p:nvGrpSpPr>
        <p:grpSpPr>
          <a:xfrm>
            <a:off x="7757525" y="2055029"/>
            <a:ext cx="1475347" cy="1005840"/>
            <a:chOff x="2982352" y="2085490"/>
            <a:chExt cx="1475347" cy="10058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B9C3B3-8906-F14B-A4BD-113A576BEBD4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FC501F-369F-9749-B3AF-8BFED9B64C12}"/>
                </a:ext>
              </a:extLst>
            </p:cNvPr>
            <p:cNvSpPr txBox="1"/>
            <p:nvPr/>
          </p:nvSpPr>
          <p:spPr>
            <a:xfrm>
              <a:off x="3095750" y="235728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Outputs</a:t>
              </a:r>
              <a:endParaRPr lang="en-US" sz="2400" dirty="0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576BB04-8F20-8241-897C-40EE24931365}"/>
              </a:ext>
            </a:extLst>
          </p:cNvPr>
          <p:cNvSpPr/>
          <p:nvPr/>
        </p:nvSpPr>
        <p:spPr>
          <a:xfrm>
            <a:off x="7057377" y="2321867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0A4B7D5-BDD4-144E-8645-DF81750EA760}"/>
              </a:ext>
            </a:extLst>
          </p:cNvPr>
          <p:cNvSpPr/>
          <p:nvPr/>
        </p:nvSpPr>
        <p:spPr>
          <a:xfrm>
            <a:off x="4753753" y="2328712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DA046F0-1FBE-CC4B-9E4A-C74008D82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5"/>
          <a:stretch/>
        </p:blipFill>
        <p:spPr>
          <a:xfrm rot="5400000">
            <a:off x="5284266" y="4742391"/>
            <a:ext cx="1587295" cy="1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80652-5E29-7549-8BB2-4610B32EDB24}"/>
              </a:ext>
            </a:extLst>
          </p:cNvPr>
          <p:cNvSpPr txBox="1"/>
          <p:nvPr/>
        </p:nvSpPr>
        <p:spPr>
          <a:xfrm>
            <a:off x="5228895" y="3905669"/>
            <a:ext cx="169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Spacesuit Impact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0DF6C6-30AC-C142-8404-5FCB8F47A400}"/>
              </a:ext>
            </a:extLst>
          </p:cNvPr>
          <p:cNvSpPr txBox="1"/>
          <p:nvPr/>
        </p:nvSpPr>
        <p:spPr>
          <a:xfrm>
            <a:off x="6735539" y="4845373"/>
            <a:ext cx="1000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Max contact force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A2477-666F-5D43-87E0-AEEF75E9BDBF}"/>
              </a:ext>
            </a:extLst>
          </p:cNvPr>
          <p:cNvSpPr/>
          <p:nvPr/>
        </p:nvSpPr>
        <p:spPr>
          <a:xfrm>
            <a:off x="4471219" y="3905669"/>
            <a:ext cx="3141693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418522-826F-104C-8CAE-39BDB76D68D0}"/>
              </a:ext>
            </a:extLst>
          </p:cNvPr>
          <p:cNvSpPr/>
          <p:nvPr/>
        </p:nvSpPr>
        <p:spPr>
          <a:xfrm>
            <a:off x="5443215" y="2054987"/>
            <a:ext cx="1371600" cy="100588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Model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B9DDCB-BCC9-AB4F-8E39-BF428E3353FA}"/>
              </a:ext>
            </a:extLst>
          </p:cNvPr>
          <p:cNvSpPr/>
          <p:nvPr/>
        </p:nvSpPr>
        <p:spPr>
          <a:xfrm>
            <a:off x="5368290" y="508728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C92CB35A-9802-2E46-9C47-5F7E31A07EBA}"/>
              </a:ext>
            </a:extLst>
          </p:cNvPr>
          <p:cNvSpPr/>
          <p:nvPr/>
        </p:nvSpPr>
        <p:spPr>
          <a:xfrm>
            <a:off x="6626204" y="5092872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44C81-C664-494D-8B51-309BBC7F5CD8}"/>
              </a:ext>
            </a:extLst>
          </p:cNvPr>
          <p:cNvSpPr txBox="1"/>
          <p:nvPr/>
        </p:nvSpPr>
        <p:spPr>
          <a:xfrm>
            <a:off x="696062" y="6119668"/>
            <a:ext cx="335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Expected landing location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95% confidence landing ellipse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F5FF766-CB33-A84E-AE54-E1D8A9E07C40}"/>
              </a:ext>
            </a:extLst>
          </p:cNvPr>
          <p:cNvSpPr txBox="1"/>
          <p:nvPr/>
        </p:nvSpPr>
        <p:spPr>
          <a:xfrm>
            <a:off x="4876747" y="6108909"/>
            <a:ext cx="255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Probability of failure</a:t>
            </a:r>
          </a:p>
        </p:txBody>
      </p:sp>
      <p:sp>
        <p:nvSpPr>
          <p:cNvPr id="69" name="Curved Right Arrow 68">
            <a:extLst>
              <a:ext uri="{FF2B5EF4-FFF2-40B4-BE49-F238E27FC236}">
                <a16:creationId xmlns:a16="http://schemas.microsoft.com/office/drawing/2014/main" id="{4C9BC4DE-7970-D040-93EF-A08E840C4E18}"/>
              </a:ext>
            </a:extLst>
          </p:cNvPr>
          <p:cNvSpPr/>
          <p:nvPr/>
        </p:nvSpPr>
        <p:spPr>
          <a:xfrm rot="5400000">
            <a:off x="5885528" y="1131848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A4C0E416-9D2A-A642-A70F-622BD859B065}"/>
              </a:ext>
            </a:extLst>
          </p:cNvPr>
          <p:cNvSpPr/>
          <p:nvPr/>
        </p:nvSpPr>
        <p:spPr>
          <a:xfrm rot="16200000">
            <a:off x="5931243" y="2767409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CB62173-0F88-5642-936F-A9EBE8875F98}"/>
              </a:ext>
            </a:extLst>
          </p:cNvPr>
          <p:cNvGrpSpPr/>
          <p:nvPr/>
        </p:nvGrpSpPr>
        <p:grpSpPr>
          <a:xfrm>
            <a:off x="487615" y="1615473"/>
            <a:ext cx="1103703" cy="802734"/>
            <a:chOff x="922467" y="2255184"/>
            <a:chExt cx="1103703" cy="8027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AE703C-0197-CF48-B000-A7CBAF768DA4}"/>
                </a:ext>
              </a:extLst>
            </p:cNvPr>
            <p:cNvGrpSpPr/>
            <p:nvPr/>
          </p:nvGrpSpPr>
          <p:grpSpPr>
            <a:xfrm>
              <a:off x="1227594" y="2255184"/>
              <a:ext cx="798576" cy="576072"/>
              <a:chOff x="258649" y="1826521"/>
              <a:chExt cx="798576" cy="57376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FCDD375-3664-9641-B54E-11A1B4DACDF7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C6A918F-6ECB-0842-A4C9-8E29510FE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F1775516-7219-BC4A-98EC-4D36CD192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0B8DCB0C-D994-D640-A52D-8940600F8AD6}"/>
                  </a:ext>
                </a:extLst>
              </p:cNvPr>
              <p:cNvSpPr/>
              <p:nvPr/>
            </p:nvSpPr>
            <p:spPr>
              <a:xfrm flipH="1">
                <a:off x="406628" y="1875123"/>
                <a:ext cx="396479" cy="5074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B91519A-EB6E-0B43-9792-7800CB0D7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132" y="2892818"/>
              <a:ext cx="241300" cy="165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D084DE-281B-0C47-8273-D0E53A30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782767" y="2446173"/>
              <a:ext cx="520700" cy="2413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63B3156-8773-4B48-A7E3-878FB22CF304}"/>
              </a:ext>
            </a:extLst>
          </p:cNvPr>
          <p:cNvGrpSpPr/>
          <p:nvPr/>
        </p:nvGrpSpPr>
        <p:grpSpPr>
          <a:xfrm>
            <a:off x="1708043" y="1617554"/>
            <a:ext cx="1105535" cy="780517"/>
            <a:chOff x="2487868" y="2118925"/>
            <a:chExt cx="1105535" cy="7805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E5A716-E35F-D942-BACC-03796DC7D444}"/>
                </a:ext>
              </a:extLst>
            </p:cNvPr>
            <p:cNvGrpSpPr/>
            <p:nvPr/>
          </p:nvGrpSpPr>
          <p:grpSpPr>
            <a:xfrm>
              <a:off x="2794827" y="2118925"/>
              <a:ext cx="798576" cy="576072"/>
              <a:chOff x="258649" y="1826521"/>
              <a:chExt cx="798576" cy="57376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C076389-D5EB-8444-B13B-E35BCF02E92F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F614E895-6660-254E-9B0B-C909A96BE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E0548F2B-6CD4-8B46-8CD9-883C1F8FD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A1AC9E74-7AEE-8B42-910A-F2474FE66941}"/>
                  </a:ext>
                </a:extLst>
              </p:cNvPr>
              <p:cNvSpPr/>
              <p:nvPr/>
            </p:nvSpPr>
            <p:spPr>
              <a:xfrm>
                <a:off x="295311" y="2001193"/>
                <a:ext cx="633504" cy="3855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768F474-0A35-AA45-87CA-079C450F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48168" y="2309064"/>
              <a:ext cx="520700" cy="2413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4F2B4DA-414D-E144-979D-A96D97238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10505" y="2734342"/>
              <a:ext cx="241300" cy="1651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E2D6A1-6E73-4849-836F-8B1BE1091CD3}"/>
              </a:ext>
            </a:extLst>
          </p:cNvPr>
          <p:cNvGrpSpPr/>
          <p:nvPr/>
        </p:nvGrpSpPr>
        <p:grpSpPr>
          <a:xfrm>
            <a:off x="1145417" y="2488690"/>
            <a:ext cx="1115243" cy="816507"/>
            <a:chOff x="2744158" y="2985697"/>
            <a:chExt cx="1115243" cy="81650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D8F5B21-5747-464E-8FC4-41A5CE4B86B6}"/>
                </a:ext>
              </a:extLst>
            </p:cNvPr>
            <p:cNvSpPr/>
            <p:nvPr/>
          </p:nvSpPr>
          <p:spPr>
            <a:xfrm>
              <a:off x="3179125" y="3305015"/>
              <a:ext cx="430973" cy="24796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18E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0EA7BE9-DD71-5A4E-AEC5-B3251E4AF454}"/>
                </a:ext>
              </a:extLst>
            </p:cNvPr>
            <p:cNvGrpSpPr/>
            <p:nvPr/>
          </p:nvGrpSpPr>
          <p:grpSpPr>
            <a:xfrm>
              <a:off x="3060825" y="2985697"/>
              <a:ext cx="798576" cy="576072"/>
              <a:chOff x="510619" y="1135273"/>
              <a:chExt cx="798576" cy="573760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EC0630C-5250-9247-A93C-DDA0B264C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698" y="1135273"/>
                <a:ext cx="0" cy="573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668BD46-8673-844C-9A75-64652D4DB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619" y="1705962"/>
                <a:ext cx="798576" cy="1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657953B-84FD-6E42-AEF5-BC1D534E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2604458" y="3156276"/>
              <a:ext cx="520700" cy="2413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6F38900-0B15-3D4D-A660-AF2AD5CA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8025" y="3637104"/>
              <a:ext cx="241300" cy="1651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533E53-0933-304C-9A47-CDD7BD07236A}"/>
              </a:ext>
            </a:extLst>
          </p:cNvPr>
          <p:cNvGrpSpPr/>
          <p:nvPr/>
        </p:nvGrpSpPr>
        <p:grpSpPr>
          <a:xfrm>
            <a:off x="9634072" y="1685316"/>
            <a:ext cx="2380588" cy="1697935"/>
            <a:chOff x="7995289" y="1924746"/>
            <a:chExt cx="2380588" cy="169793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2FAEE92-005C-F241-8DF3-66FD47695580}"/>
                </a:ext>
              </a:extLst>
            </p:cNvPr>
            <p:cNvGrpSpPr/>
            <p:nvPr/>
          </p:nvGrpSpPr>
          <p:grpSpPr>
            <a:xfrm>
              <a:off x="8292056" y="1924746"/>
              <a:ext cx="2083821" cy="1430856"/>
              <a:chOff x="506176" y="898242"/>
              <a:chExt cx="2323074" cy="1430856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DE0DEBA-013D-934B-AF59-7AA587C39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176" y="898242"/>
                <a:ext cx="1410" cy="1430856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71A89FD-E726-054B-8C34-4C2DF7D44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586" y="2329098"/>
                <a:ext cx="2321664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396B8B7-CE98-FF4E-BABD-0D8CF569648D}"/>
                </a:ext>
              </a:extLst>
            </p:cNvPr>
            <p:cNvSpPr/>
            <p:nvPr/>
          </p:nvSpPr>
          <p:spPr>
            <a:xfrm>
              <a:off x="8334531" y="2165995"/>
              <a:ext cx="1933731" cy="1191802"/>
            </a:xfrm>
            <a:custGeom>
              <a:avLst/>
              <a:gdLst>
                <a:gd name="connsiteX0" fmla="*/ 0 w 1933731"/>
                <a:gd name="connsiteY0" fmla="*/ 1176811 h 1191802"/>
                <a:gd name="connsiteX1" fmla="*/ 374754 w 1933731"/>
                <a:gd name="connsiteY1" fmla="*/ 772077 h 1191802"/>
                <a:gd name="connsiteX2" fmla="*/ 449705 w 1933731"/>
                <a:gd name="connsiteY2" fmla="*/ 337362 h 1191802"/>
                <a:gd name="connsiteX3" fmla="*/ 599606 w 1933731"/>
                <a:gd name="connsiteY3" fmla="*/ 97520 h 1191802"/>
                <a:gd name="connsiteX4" fmla="*/ 899409 w 1933731"/>
                <a:gd name="connsiteY4" fmla="*/ 7579 h 1191802"/>
                <a:gd name="connsiteX5" fmla="*/ 1154242 w 1933731"/>
                <a:gd name="connsiteY5" fmla="*/ 277402 h 1191802"/>
                <a:gd name="connsiteX6" fmla="*/ 1319134 w 1933731"/>
                <a:gd name="connsiteY6" fmla="*/ 772077 h 1191802"/>
                <a:gd name="connsiteX7" fmla="*/ 1484026 w 1933731"/>
                <a:gd name="connsiteY7" fmla="*/ 1026910 h 1191802"/>
                <a:gd name="connsiteX8" fmla="*/ 1813809 w 1933731"/>
                <a:gd name="connsiteY8" fmla="*/ 1161821 h 1191802"/>
                <a:gd name="connsiteX9" fmla="*/ 1933731 w 1933731"/>
                <a:gd name="connsiteY9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3731" h="1191802">
                  <a:moveTo>
                    <a:pt x="0" y="1176811"/>
                  </a:moveTo>
                  <a:cubicBezTo>
                    <a:pt x="149901" y="1044398"/>
                    <a:pt x="299803" y="911985"/>
                    <a:pt x="374754" y="772077"/>
                  </a:cubicBezTo>
                  <a:cubicBezTo>
                    <a:pt x="449705" y="632169"/>
                    <a:pt x="412230" y="449788"/>
                    <a:pt x="449705" y="337362"/>
                  </a:cubicBezTo>
                  <a:cubicBezTo>
                    <a:pt x="487180" y="224936"/>
                    <a:pt x="524655" y="152484"/>
                    <a:pt x="599606" y="97520"/>
                  </a:cubicBezTo>
                  <a:cubicBezTo>
                    <a:pt x="674557" y="42556"/>
                    <a:pt x="806970" y="-22401"/>
                    <a:pt x="899409" y="7579"/>
                  </a:cubicBezTo>
                  <a:cubicBezTo>
                    <a:pt x="991848" y="37559"/>
                    <a:pt x="1084288" y="149986"/>
                    <a:pt x="1154242" y="277402"/>
                  </a:cubicBezTo>
                  <a:cubicBezTo>
                    <a:pt x="1224196" y="404818"/>
                    <a:pt x="1264170" y="647159"/>
                    <a:pt x="1319134" y="772077"/>
                  </a:cubicBezTo>
                  <a:cubicBezTo>
                    <a:pt x="1374098" y="896995"/>
                    <a:pt x="1401580" y="961953"/>
                    <a:pt x="1484026" y="1026910"/>
                  </a:cubicBezTo>
                  <a:cubicBezTo>
                    <a:pt x="1566472" y="1091867"/>
                    <a:pt x="1738858" y="1134339"/>
                    <a:pt x="1813809" y="1161821"/>
                  </a:cubicBezTo>
                  <a:cubicBezTo>
                    <a:pt x="1888760" y="1189303"/>
                    <a:pt x="1911245" y="1190552"/>
                    <a:pt x="1933731" y="1191802"/>
                  </a:cubicBez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08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909B98-76C6-B745-8C6B-A606E07D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6200000">
              <a:off x="7912739" y="2541326"/>
              <a:ext cx="406400" cy="2413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1C77349-69CF-DD4C-8B96-CE880AB1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3559" y="3444881"/>
              <a:ext cx="127000" cy="177800"/>
            </a:xfrm>
            <a:prstGeom prst="rect">
              <a:avLst/>
            </a:prstGeom>
          </p:spPr>
        </p:pic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96DB449-9FB7-E64F-A377-FD9C1D6CAA47}"/>
              </a:ext>
            </a:extLst>
          </p:cNvPr>
          <p:cNvCxnSpPr>
            <a:cxnSpLocks/>
          </p:cNvCxnSpPr>
          <p:nvPr/>
        </p:nvCxnSpPr>
        <p:spPr>
          <a:xfrm flipV="1">
            <a:off x="11410861" y="2056758"/>
            <a:ext cx="0" cy="1051388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516287FD-7E7F-6241-9110-9DE1C07C86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0346" y="3467020"/>
            <a:ext cx="983042" cy="21448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E3F363F-B5F0-0C4E-9CE4-DD1F100494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62546" y="1915414"/>
            <a:ext cx="384053" cy="238735"/>
          </a:xfrm>
          <a:prstGeom prst="rect">
            <a:avLst/>
          </a:prstGeom>
        </p:spPr>
      </p:pic>
      <p:sp>
        <p:nvSpPr>
          <p:cNvPr id="102" name="Freeform 101">
            <a:extLst>
              <a:ext uri="{FF2B5EF4-FFF2-40B4-BE49-F238E27FC236}">
                <a16:creationId xmlns:a16="http://schemas.microsoft.com/office/drawing/2014/main" id="{DF22A727-8778-FB4F-98AB-5E13FF7E791C}"/>
              </a:ext>
            </a:extLst>
          </p:cNvPr>
          <p:cNvSpPr/>
          <p:nvPr/>
        </p:nvSpPr>
        <p:spPr>
          <a:xfrm flipH="1" flipV="1">
            <a:off x="11343861" y="3053749"/>
            <a:ext cx="241300" cy="392649"/>
          </a:xfrm>
          <a:custGeom>
            <a:avLst/>
            <a:gdLst>
              <a:gd name="connsiteX0" fmla="*/ 384055 w 384055"/>
              <a:gd name="connsiteY0" fmla="*/ 0 h 346363"/>
              <a:gd name="connsiteX1" fmla="*/ 217801 w 384055"/>
              <a:gd name="connsiteY1" fmla="*/ 96981 h 346363"/>
              <a:gd name="connsiteX2" fmla="*/ 23837 w 384055"/>
              <a:gd name="connsiteY2" fmla="*/ 304800 h 346363"/>
              <a:gd name="connsiteX3" fmla="*/ 9983 w 384055"/>
              <a:gd name="connsiteY3" fmla="*/ 346363 h 34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55" h="346363">
                <a:moveTo>
                  <a:pt x="384055" y="0"/>
                </a:moveTo>
                <a:cubicBezTo>
                  <a:pt x="330946" y="23090"/>
                  <a:pt x="277837" y="46181"/>
                  <a:pt x="217801" y="96981"/>
                </a:cubicBezTo>
                <a:cubicBezTo>
                  <a:pt x="157765" y="147781"/>
                  <a:pt x="58473" y="263236"/>
                  <a:pt x="23837" y="304800"/>
                </a:cubicBezTo>
                <a:cubicBezTo>
                  <a:pt x="-10799" y="346364"/>
                  <a:pt x="-408" y="346363"/>
                  <a:pt x="9983" y="34636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702771EB-6466-224C-BF09-997C8C0F448C}"/>
              </a:ext>
            </a:extLst>
          </p:cNvPr>
          <p:cNvSpPr/>
          <p:nvPr/>
        </p:nvSpPr>
        <p:spPr>
          <a:xfrm>
            <a:off x="11436220" y="2968610"/>
            <a:ext cx="397411" cy="155587"/>
          </a:xfrm>
          <a:custGeom>
            <a:avLst/>
            <a:gdLst>
              <a:gd name="connsiteX0" fmla="*/ 0 w 342900"/>
              <a:gd name="connsiteY0" fmla="*/ 0 h 136525"/>
              <a:gd name="connsiteX1" fmla="*/ 0 w 342900"/>
              <a:gd name="connsiteY1" fmla="*/ 130175 h 136525"/>
              <a:gd name="connsiteX2" fmla="*/ 342900 w 342900"/>
              <a:gd name="connsiteY2" fmla="*/ 136525 h 136525"/>
              <a:gd name="connsiteX3" fmla="*/ 142875 w 342900"/>
              <a:gd name="connsiteY3" fmla="*/ 66675 h 136525"/>
              <a:gd name="connsiteX4" fmla="*/ 101600 w 342900"/>
              <a:gd name="connsiteY4" fmla="*/ 53975 h 136525"/>
              <a:gd name="connsiteX5" fmla="*/ 0 w 342900"/>
              <a:gd name="connsiteY5" fmla="*/ 0 h 13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900" h="136525">
                <a:moveTo>
                  <a:pt x="0" y="0"/>
                </a:moveTo>
                <a:lnTo>
                  <a:pt x="0" y="130175"/>
                </a:lnTo>
                <a:lnTo>
                  <a:pt x="342900" y="136525"/>
                </a:lnTo>
                <a:lnTo>
                  <a:pt x="142875" y="66675"/>
                </a:lnTo>
                <a:lnTo>
                  <a:pt x="101600" y="53975"/>
                </a:lnTo>
                <a:lnTo>
                  <a:pt x="0" y="0"/>
                </a:lnTo>
                <a:close/>
              </a:path>
            </a:pathLst>
          </a:custGeom>
          <a:pattFill prst="dkDnDiag">
            <a:fgClr>
              <a:srgbClr val="FF0000"/>
            </a:fgClr>
            <a:bgClr>
              <a:srgbClr val="F2DCDB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7E84D0-45F2-984B-BB34-8F0B8ED72E8C}"/>
              </a:ext>
            </a:extLst>
          </p:cNvPr>
          <p:cNvSpPr txBox="1"/>
          <p:nvPr/>
        </p:nvSpPr>
        <p:spPr>
          <a:xfrm>
            <a:off x="10037298" y="1087499"/>
            <a:ext cx="1873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Percentiles &amp; Rare event probabilities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D0E10F8-22AB-3E47-BD1F-522346A67D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0143" y="2773593"/>
            <a:ext cx="203200" cy="1905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7B190373-1B23-DC43-93E2-245DD903E7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5847" y="2768407"/>
            <a:ext cx="228600" cy="1905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5EDF046-452F-C748-86FB-BDB67CD5F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82965" y="2770832"/>
            <a:ext cx="292100" cy="2032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F7ADBE23-7DD3-954B-945A-63BF0573CC45}"/>
              </a:ext>
            </a:extLst>
          </p:cNvPr>
          <p:cNvSpPr txBox="1"/>
          <p:nvPr/>
        </p:nvSpPr>
        <p:spPr>
          <a:xfrm>
            <a:off x="5494698" y="1583022"/>
            <a:ext cx="129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Repeated Evaluations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6104DF6-6342-B840-AC2E-79EE4626547C}"/>
              </a:ext>
            </a:extLst>
          </p:cNvPr>
          <p:cNvSpPr txBox="1"/>
          <p:nvPr/>
        </p:nvSpPr>
        <p:spPr>
          <a:xfrm>
            <a:off x="4441707" y="4751942"/>
            <a:ext cx="1087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Impact velocity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Lunar regolith properties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64A37B4-AF8C-1946-9145-7F50A39D4C1C}"/>
              </a:ext>
            </a:extLst>
          </p:cNvPr>
          <p:cNvSpPr txBox="1"/>
          <p:nvPr/>
        </p:nvSpPr>
        <p:spPr>
          <a:xfrm>
            <a:off x="9013782" y="3928080"/>
            <a:ext cx="195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Mechanical Testing Simulation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3F6C369-E453-7E43-91A8-B9EA6B3858C4}"/>
              </a:ext>
            </a:extLst>
          </p:cNvPr>
          <p:cNvSpPr txBox="1"/>
          <p:nvPr/>
        </p:nvSpPr>
        <p:spPr>
          <a:xfrm>
            <a:off x="10689848" y="4960033"/>
            <a:ext cx="115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Deformation, Stress, Strain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2091ED45-9DF9-654B-81D6-735808B75166}"/>
              </a:ext>
            </a:extLst>
          </p:cNvPr>
          <p:cNvSpPr/>
          <p:nvPr/>
        </p:nvSpPr>
        <p:spPr>
          <a:xfrm>
            <a:off x="7981633" y="3928080"/>
            <a:ext cx="3809874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181DCBB-124F-8846-9162-8DB2223E9DC4}"/>
              </a:ext>
            </a:extLst>
          </p:cNvPr>
          <p:cNvSpPr txBox="1"/>
          <p:nvPr/>
        </p:nvSpPr>
        <p:spPr>
          <a:xfrm>
            <a:off x="7979837" y="4739819"/>
            <a:ext cx="1152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Applied load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Material properties</a:t>
            </a:r>
          </a:p>
        </p:txBody>
      </p:sp>
      <p:sp>
        <p:nvSpPr>
          <p:cNvPr id="115" name="Right Arrow 114">
            <a:extLst>
              <a:ext uri="{FF2B5EF4-FFF2-40B4-BE49-F238E27FC236}">
                <a16:creationId xmlns:a16="http://schemas.microsoft.com/office/drawing/2014/main" id="{1FD649CD-DF82-FE4C-A7F3-8CE67A53397C}"/>
              </a:ext>
            </a:extLst>
          </p:cNvPr>
          <p:cNvSpPr/>
          <p:nvPr/>
        </p:nvSpPr>
        <p:spPr>
          <a:xfrm>
            <a:off x="8948751" y="5080367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485542F0-D8F1-D74B-B3D8-DB37671ABF49}"/>
              </a:ext>
            </a:extLst>
          </p:cNvPr>
          <p:cNvSpPr/>
          <p:nvPr/>
        </p:nvSpPr>
        <p:spPr>
          <a:xfrm>
            <a:off x="10487382" y="5085956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CB1F491-6F8D-9640-BDEE-34A4AF24FD9F}"/>
              </a:ext>
            </a:extLst>
          </p:cNvPr>
          <p:cNvGrpSpPr/>
          <p:nvPr/>
        </p:nvGrpSpPr>
        <p:grpSpPr>
          <a:xfrm>
            <a:off x="9204947" y="4555568"/>
            <a:ext cx="1140456" cy="1468475"/>
            <a:chOff x="9204947" y="4555568"/>
            <a:chExt cx="1140456" cy="14684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73079C5-9351-4448-B9EE-13699C8049EC}"/>
                </a:ext>
              </a:extLst>
            </p:cNvPr>
            <p:cNvGrpSpPr/>
            <p:nvPr/>
          </p:nvGrpSpPr>
          <p:grpSpPr>
            <a:xfrm>
              <a:off x="9204947" y="4555568"/>
              <a:ext cx="775923" cy="1468475"/>
              <a:chOff x="9222265" y="4606368"/>
              <a:chExt cx="775923" cy="1468475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96AEA4A9-AA5E-CF49-9028-E9BC7BA77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22265" y="4808945"/>
                <a:ext cx="775923" cy="1078001"/>
              </a:xfrm>
              <a:prstGeom prst="rect">
                <a:avLst/>
              </a:prstGeom>
            </p:spPr>
          </p:pic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B4A183A4-A21F-374E-A047-1C0107C6042E}"/>
                  </a:ext>
                </a:extLst>
              </p:cNvPr>
              <p:cNvGrpSpPr/>
              <p:nvPr/>
            </p:nvGrpSpPr>
            <p:grpSpPr>
              <a:xfrm rot="19800052">
                <a:off x="9495773" y="4606368"/>
                <a:ext cx="232324" cy="235717"/>
                <a:chOff x="10016878" y="4622630"/>
                <a:chExt cx="232324" cy="235717"/>
              </a:xfrm>
            </p:grpSpPr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034B05A4-6356-2248-B53D-5289371D3B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87341" y="4667523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476300B5-F132-9645-B4D1-888D564A5D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6878" y="4622630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FFD8B756-A473-4644-AD2E-18313112CC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3843" y="4713755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3F46EA0F-384D-2545-A03C-D5A5CEE7719D}"/>
                  </a:ext>
                </a:extLst>
              </p:cNvPr>
              <p:cNvGrpSpPr/>
              <p:nvPr/>
            </p:nvGrpSpPr>
            <p:grpSpPr>
              <a:xfrm rot="19630598">
                <a:off x="9363531" y="5746584"/>
                <a:ext cx="505475" cy="328259"/>
                <a:chOff x="9192895" y="5690953"/>
                <a:chExt cx="505475" cy="328259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5DDCE52C-EA74-C047-893E-AF9C56083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97583">
                  <a:off x="9192895" y="5690953"/>
                  <a:ext cx="505475" cy="2722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1077253-EA9A-2044-BFB6-238AC8A45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2872" y="56939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43DF0D4F-78EB-6A4B-927C-8F4C0DB1B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2722" y="5735647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740E283-4148-9544-B7F1-AF9A37C9F1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5272" y="57885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952F4D80-FEB6-9346-B19F-22902181DC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1472" y="5834250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0FC3DEB-5FB1-9A46-900D-A8CAF2D06A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4022" y="5886782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6D3CAC3D-4111-3A41-A440-E8AB479595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3872" y="5927763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90426B9-064A-9F4C-83A9-348123B6AA25}"/>
                </a:ext>
              </a:extLst>
            </p:cNvPr>
            <p:cNvGrpSpPr/>
            <p:nvPr/>
          </p:nvGrpSpPr>
          <p:grpSpPr>
            <a:xfrm>
              <a:off x="9801183" y="4944005"/>
              <a:ext cx="544220" cy="551001"/>
              <a:chOff x="9780401" y="4912832"/>
              <a:chExt cx="544220" cy="551001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CBD8F4D-189D-614B-890D-C80C2A2F3169}"/>
                  </a:ext>
                </a:extLst>
              </p:cNvPr>
              <p:cNvGrpSpPr/>
              <p:nvPr/>
            </p:nvGrpSpPr>
            <p:grpSpPr>
              <a:xfrm>
                <a:off x="9905299" y="4912832"/>
                <a:ext cx="419322" cy="423412"/>
                <a:chOff x="9905299" y="4912832"/>
                <a:chExt cx="419322" cy="423412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2A2A6A9B-A14E-3B48-B33D-77F51DFE2DFA}"/>
                    </a:ext>
                  </a:extLst>
                </p:cNvPr>
                <p:cNvGrpSpPr/>
                <p:nvPr/>
              </p:nvGrpSpPr>
              <p:grpSpPr>
                <a:xfrm>
                  <a:off x="9907002" y="4912832"/>
                  <a:ext cx="417619" cy="423251"/>
                  <a:chOff x="9629758" y="3011573"/>
                  <a:chExt cx="417619" cy="423251"/>
                </a:xfrm>
              </p:grpSpPr>
              <p:cxnSp>
                <p:nvCxnSpPr>
                  <p:cNvPr id="127" name="Straight Arrow Connector 126">
                    <a:extLst>
                      <a:ext uri="{FF2B5EF4-FFF2-40B4-BE49-F238E27FC236}">
                        <a16:creationId xmlns:a16="http://schemas.microsoft.com/office/drawing/2014/main" id="{514F11E6-CD79-E843-A314-AF08EEC96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9758" y="3011573"/>
                    <a:ext cx="0" cy="41742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06BA3ACB-2A7D-7B42-975D-3331269148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9758" y="3434824"/>
                    <a:ext cx="4176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16808C26-D29C-DA4C-99E1-2A2FD1FF9DA6}"/>
                    </a:ext>
                  </a:extLst>
                </p:cNvPr>
                <p:cNvGrpSpPr/>
                <p:nvPr/>
              </p:nvGrpSpPr>
              <p:grpSpPr>
                <a:xfrm>
                  <a:off x="9905299" y="5019081"/>
                  <a:ext cx="371541" cy="317163"/>
                  <a:chOff x="9905299" y="5014001"/>
                  <a:chExt cx="371541" cy="317163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7E635F7-581D-F14C-91A0-86F4F628EF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05299" y="5087283"/>
                    <a:ext cx="106147" cy="243881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Freeform 125">
                    <a:extLst>
                      <a:ext uri="{FF2B5EF4-FFF2-40B4-BE49-F238E27FC236}">
                        <a16:creationId xmlns:a16="http://schemas.microsoft.com/office/drawing/2014/main" id="{89EC6D33-22D6-094B-981D-D766BC24242E}"/>
                      </a:ext>
                    </a:extLst>
                  </p:cNvPr>
                  <p:cNvSpPr/>
                  <p:nvPr/>
                </p:nvSpPr>
                <p:spPr>
                  <a:xfrm>
                    <a:off x="10012680" y="5014001"/>
                    <a:ext cx="264160" cy="71079"/>
                  </a:xfrm>
                  <a:custGeom>
                    <a:avLst/>
                    <a:gdLst>
                      <a:gd name="connsiteX0" fmla="*/ 0 w 264160"/>
                      <a:gd name="connsiteY0" fmla="*/ 71079 h 71079"/>
                      <a:gd name="connsiteX1" fmla="*/ 50800 w 264160"/>
                      <a:gd name="connsiteY1" fmla="*/ 10119 h 71079"/>
                      <a:gd name="connsiteX2" fmla="*/ 137160 w 264160"/>
                      <a:gd name="connsiteY2" fmla="*/ 5039 h 71079"/>
                      <a:gd name="connsiteX3" fmla="*/ 264160 w 264160"/>
                      <a:gd name="connsiteY3" fmla="*/ 60919 h 71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4160" h="71079">
                        <a:moveTo>
                          <a:pt x="0" y="71079"/>
                        </a:moveTo>
                        <a:cubicBezTo>
                          <a:pt x="13970" y="46102"/>
                          <a:pt x="27940" y="21126"/>
                          <a:pt x="50800" y="10119"/>
                        </a:cubicBezTo>
                        <a:cubicBezTo>
                          <a:pt x="73660" y="-888"/>
                          <a:pt x="101600" y="-3428"/>
                          <a:pt x="137160" y="5039"/>
                        </a:cubicBezTo>
                        <a:cubicBezTo>
                          <a:pt x="172720" y="13506"/>
                          <a:pt x="218440" y="37212"/>
                          <a:pt x="264160" y="60919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6910BC50-478B-FA40-ABCD-CCFE59EDD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80401" y="51300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FA0FF60-62E5-FE42-AF55-2EB41AE90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66154" y="5374933"/>
                <a:ext cx="76200" cy="88900"/>
              </a:xfrm>
              <a:prstGeom prst="rect">
                <a:avLst/>
              </a:prstGeom>
            </p:spPr>
          </p:pic>
        </p:grpSp>
      </p:grpSp>
      <p:pic>
        <p:nvPicPr>
          <p:cNvPr id="108" name="Picture 107" descr="Perseverance's entry capsule leaves the blackness of space an descends into the dusty Mars atmosphere.">
            <a:extLst>
              <a:ext uri="{FF2B5EF4-FFF2-40B4-BE49-F238E27FC236}">
                <a16:creationId xmlns:a16="http://schemas.microsoft.com/office/drawing/2014/main" id="{1E039683-C592-184E-9EAF-4C96ABDF4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7" r="11552"/>
          <a:stretch/>
        </p:blipFill>
        <p:spPr bwMode="auto">
          <a:xfrm>
            <a:off x="1751886" y="4645008"/>
            <a:ext cx="1280161" cy="11892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1D35F20-2C3D-9545-8946-EC436307FD80}"/>
              </a:ext>
            </a:extLst>
          </p:cNvPr>
          <p:cNvSpPr txBox="1"/>
          <p:nvPr/>
        </p:nvSpPr>
        <p:spPr>
          <a:xfrm>
            <a:off x="430117" y="4686901"/>
            <a:ext cx="1315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Atmospheric conditions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Mass properties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DE3DD0D7-5D9D-124D-AFE6-60327FC96824}"/>
              </a:ext>
            </a:extLst>
          </p:cNvPr>
          <p:cNvSpPr/>
          <p:nvPr/>
        </p:nvSpPr>
        <p:spPr>
          <a:xfrm>
            <a:off x="430117" y="3928080"/>
            <a:ext cx="3669747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D6B46DAF-CE7F-494A-95D8-96C19B9DC598}"/>
              </a:ext>
            </a:extLst>
          </p:cNvPr>
          <p:cNvSpPr/>
          <p:nvPr/>
        </p:nvSpPr>
        <p:spPr>
          <a:xfrm>
            <a:off x="1457746" y="5096930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CE556B6-8227-474D-9F44-33AB21C77766}"/>
              </a:ext>
            </a:extLst>
          </p:cNvPr>
          <p:cNvSpPr txBox="1"/>
          <p:nvPr/>
        </p:nvSpPr>
        <p:spPr>
          <a:xfrm>
            <a:off x="3314177" y="4953095"/>
            <a:ext cx="76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Landing location</a:t>
            </a:r>
          </a:p>
        </p:txBody>
      </p:sp>
      <p:sp>
        <p:nvSpPr>
          <p:cNvPr id="146" name="Right Arrow 145">
            <a:extLst>
              <a:ext uri="{FF2B5EF4-FFF2-40B4-BE49-F238E27FC236}">
                <a16:creationId xmlns:a16="http://schemas.microsoft.com/office/drawing/2014/main" id="{961D3210-3BE8-154E-93F9-BCF08F68B23B}"/>
              </a:ext>
            </a:extLst>
          </p:cNvPr>
          <p:cNvSpPr/>
          <p:nvPr/>
        </p:nvSpPr>
        <p:spPr>
          <a:xfrm>
            <a:off x="3079252" y="508125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AD0E3CF-7D78-A947-85C5-742387635337}"/>
              </a:ext>
            </a:extLst>
          </p:cNvPr>
          <p:cNvSpPr txBox="1"/>
          <p:nvPr/>
        </p:nvSpPr>
        <p:spPr>
          <a:xfrm>
            <a:off x="1435869" y="3923218"/>
            <a:ext cx="19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Trajectory Simulation</a:t>
            </a:r>
          </a:p>
        </p:txBody>
      </p:sp>
    </p:spTree>
    <p:extLst>
      <p:ext uri="{BB962C8B-B14F-4D97-AF65-F5344CB8AC3E}">
        <p14:creationId xmlns:p14="http://schemas.microsoft.com/office/powerpoint/2010/main" val="398060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A252-E5EC-2C43-98BE-9A803BD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UQ for Modeling &amp;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B058-5492-B24D-BD13-8A57DDC1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6284A-82BB-1B47-BBC7-CD764F489541}"/>
              </a:ext>
            </a:extLst>
          </p:cNvPr>
          <p:cNvGrpSpPr/>
          <p:nvPr/>
        </p:nvGrpSpPr>
        <p:grpSpPr>
          <a:xfrm>
            <a:off x="3025216" y="2056914"/>
            <a:ext cx="1475347" cy="1005840"/>
            <a:chOff x="2982352" y="2085490"/>
            <a:chExt cx="1475347" cy="10058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748136-E30D-0446-8A4F-8AB335D2C07F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DD2B6-F56B-274F-A5F9-8D873FB48127}"/>
                </a:ext>
              </a:extLst>
            </p:cNvPr>
            <p:cNvSpPr txBox="1"/>
            <p:nvPr/>
          </p:nvSpPr>
          <p:spPr>
            <a:xfrm>
              <a:off x="3195765" y="2357288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Inputs</a:t>
              </a:r>
              <a:endParaRPr lang="en-US" sz="2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80D1A9-E72C-804D-B0D0-F7CCD9023CAD}"/>
              </a:ext>
            </a:extLst>
          </p:cNvPr>
          <p:cNvGrpSpPr/>
          <p:nvPr/>
        </p:nvGrpSpPr>
        <p:grpSpPr>
          <a:xfrm>
            <a:off x="7757525" y="2055029"/>
            <a:ext cx="1475347" cy="1005840"/>
            <a:chOff x="2982352" y="2085490"/>
            <a:chExt cx="1475347" cy="10058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B9C3B3-8906-F14B-A4BD-113A576BEBD4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FC501F-369F-9749-B3AF-8BFED9B64C12}"/>
                </a:ext>
              </a:extLst>
            </p:cNvPr>
            <p:cNvSpPr txBox="1"/>
            <p:nvPr/>
          </p:nvSpPr>
          <p:spPr>
            <a:xfrm>
              <a:off x="3095750" y="235728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Outputs</a:t>
              </a:r>
              <a:endParaRPr lang="en-US" sz="2400" dirty="0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576BB04-8F20-8241-897C-40EE24931365}"/>
              </a:ext>
            </a:extLst>
          </p:cNvPr>
          <p:cNvSpPr/>
          <p:nvPr/>
        </p:nvSpPr>
        <p:spPr>
          <a:xfrm rot="10800000">
            <a:off x="7057377" y="2321867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0A4B7D5-BDD4-144E-8645-DF81750EA760}"/>
              </a:ext>
            </a:extLst>
          </p:cNvPr>
          <p:cNvSpPr/>
          <p:nvPr/>
        </p:nvSpPr>
        <p:spPr>
          <a:xfrm rot="10800000">
            <a:off x="4753753" y="2328712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DA046F0-1FBE-CC4B-9E4A-C74008D82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5"/>
          <a:stretch/>
        </p:blipFill>
        <p:spPr>
          <a:xfrm rot="5400000">
            <a:off x="5284266" y="4742391"/>
            <a:ext cx="1587295" cy="1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80652-5E29-7549-8BB2-4610B32EDB24}"/>
              </a:ext>
            </a:extLst>
          </p:cNvPr>
          <p:cNvSpPr txBox="1"/>
          <p:nvPr/>
        </p:nvSpPr>
        <p:spPr>
          <a:xfrm>
            <a:off x="5228895" y="3905669"/>
            <a:ext cx="169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Spacesuit Impact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0DF6C6-30AC-C142-8404-5FCB8F47A400}"/>
              </a:ext>
            </a:extLst>
          </p:cNvPr>
          <p:cNvSpPr txBox="1"/>
          <p:nvPr/>
        </p:nvSpPr>
        <p:spPr>
          <a:xfrm>
            <a:off x="6735539" y="4845373"/>
            <a:ext cx="1000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Max contact force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A2477-666F-5D43-87E0-AEEF75E9BDBF}"/>
              </a:ext>
            </a:extLst>
          </p:cNvPr>
          <p:cNvSpPr/>
          <p:nvPr/>
        </p:nvSpPr>
        <p:spPr>
          <a:xfrm>
            <a:off x="4471219" y="3905669"/>
            <a:ext cx="3141693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418522-826F-104C-8CAE-39BDB76D68D0}"/>
              </a:ext>
            </a:extLst>
          </p:cNvPr>
          <p:cNvSpPr/>
          <p:nvPr/>
        </p:nvSpPr>
        <p:spPr>
          <a:xfrm>
            <a:off x="5443215" y="2054987"/>
            <a:ext cx="1371600" cy="100588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Model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B9DDCB-BCC9-AB4F-8E39-BF428E3353FA}"/>
              </a:ext>
            </a:extLst>
          </p:cNvPr>
          <p:cNvSpPr/>
          <p:nvPr/>
        </p:nvSpPr>
        <p:spPr>
          <a:xfrm>
            <a:off x="5368290" y="508728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C92CB35A-9802-2E46-9C47-5F7E31A07EBA}"/>
              </a:ext>
            </a:extLst>
          </p:cNvPr>
          <p:cNvSpPr/>
          <p:nvPr/>
        </p:nvSpPr>
        <p:spPr>
          <a:xfrm>
            <a:off x="6626204" y="5092872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rved Right Arrow 68">
            <a:extLst>
              <a:ext uri="{FF2B5EF4-FFF2-40B4-BE49-F238E27FC236}">
                <a16:creationId xmlns:a16="http://schemas.microsoft.com/office/drawing/2014/main" id="{4C9BC4DE-7970-D040-93EF-A08E840C4E18}"/>
              </a:ext>
            </a:extLst>
          </p:cNvPr>
          <p:cNvSpPr/>
          <p:nvPr/>
        </p:nvSpPr>
        <p:spPr>
          <a:xfrm rot="5400000">
            <a:off x="5885528" y="1131848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A4C0E416-9D2A-A642-A70F-622BD859B065}"/>
              </a:ext>
            </a:extLst>
          </p:cNvPr>
          <p:cNvSpPr/>
          <p:nvPr/>
        </p:nvSpPr>
        <p:spPr>
          <a:xfrm rot="16200000">
            <a:off x="5931243" y="2767409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CB62173-0F88-5642-936F-A9EBE8875F98}"/>
              </a:ext>
            </a:extLst>
          </p:cNvPr>
          <p:cNvGrpSpPr/>
          <p:nvPr/>
        </p:nvGrpSpPr>
        <p:grpSpPr>
          <a:xfrm>
            <a:off x="487615" y="1615473"/>
            <a:ext cx="1103703" cy="802734"/>
            <a:chOff x="922467" y="2255184"/>
            <a:chExt cx="1103703" cy="80273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8AE703C-0197-CF48-B000-A7CBAF768DA4}"/>
                </a:ext>
              </a:extLst>
            </p:cNvPr>
            <p:cNvGrpSpPr/>
            <p:nvPr/>
          </p:nvGrpSpPr>
          <p:grpSpPr>
            <a:xfrm>
              <a:off x="1200184" y="2255184"/>
              <a:ext cx="825986" cy="576072"/>
              <a:chOff x="231239" y="1826521"/>
              <a:chExt cx="825986" cy="57376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FCDD375-3664-9641-B54E-11A1B4DACDF7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8C6A918F-6ECB-0842-A4C9-8E29510FE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F1775516-7219-BC4A-98EC-4D36CD192E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0B8DCB0C-D994-D640-A52D-8940600F8AD6}"/>
                  </a:ext>
                </a:extLst>
              </p:cNvPr>
              <p:cNvSpPr/>
              <p:nvPr/>
            </p:nvSpPr>
            <p:spPr>
              <a:xfrm flipH="1">
                <a:off x="231239" y="1888742"/>
                <a:ext cx="618627" cy="5074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B91519A-EB6E-0B43-9792-7800CB0D7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132" y="2892818"/>
              <a:ext cx="241300" cy="1651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BD084DE-281B-0C47-8273-D0E53A30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782767" y="2446173"/>
              <a:ext cx="520700" cy="2413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63B3156-8773-4B48-A7E3-878FB22CF304}"/>
              </a:ext>
            </a:extLst>
          </p:cNvPr>
          <p:cNvGrpSpPr/>
          <p:nvPr/>
        </p:nvGrpSpPr>
        <p:grpSpPr>
          <a:xfrm>
            <a:off x="1708043" y="1617554"/>
            <a:ext cx="1105535" cy="780517"/>
            <a:chOff x="2487868" y="2118925"/>
            <a:chExt cx="1105535" cy="7805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0E5A716-E35F-D942-BACC-03796DC7D444}"/>
                </a:ext>
              </a:extLst>
            </p:cNvPr>
            <p:cNvGrpSpPr/>
            <p:nvPr/>
          </p:nvGrpSpPr>
          <p:grpSpPr>
            <a:xfrm>
              <a:off x="2794827" y="2118925"/>
              <a:ext cx="798576" cy="576072"/>
              <a:chOff x="258649" y="1826521"/>
              <a:chExt cx="798576" cy="57376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C076389-D5EB-8444-B13B-E35BCF02E92F}"/>
                  </a:ext>
                </a:extLst>
              </p:cNvPr>
              <p:cNvGrpSpPr/>
              <p:nvPr/>
            </p:nvGrpSpPr>
            <p:grpSpPr>
              <a:xfrm>
                <a:off x="258649" y="1826521"/>
                <a:ext cx="798576" cy="573760"/>
                <a:chOff x="510619" y="1135273"/>
                <a:chExt cx="798576" cy="573760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F614E895-6660-254E-9B0B-C909A96BE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0698" y="1135273"/>
                  <a:ext cx="0" cy="57376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E0548F2B-6CD4-8B46-8CD9-883C1F8FD8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0619" y="1705962"/>
                  <a:ext cx="798576" cy="1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tailEnd type="arrow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</p:cxnSp>
          </p:grp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A1AC9E74-7AEE-8B42-910A-F2474FE66941}"/>
                  </a:ext>
                </a:extLst>
              </p:cNvPr>
              <p:cNvSpPr/>
              <p:nvPr/>
            </p:nvSpPr>
            <p:spPr>
              <a:xfrm>
                <a:off x="467866" y="2001193"/>
                <a:ext cx="421826" cy="385572"/>
              </a:xfrm>
              <a:custGeom>
                <a:avLst/>
                <a:gdLst>
                  <a:gd name="connsiteX0" fmla="*/ 0 w 755911"/>
                  <a:gd name="connsiteY0" fmla="*/ 521714 h 528049"/>
                  <a:gd name="connsiteX1" fmla="*/ 70552 w 755911"/>
                  <a:gd name="connsiteY1" fmla="*/ 511635 h 528049"/>
                  <a:gd name="connsiteX2" fmla="*/ 131025 w 755911"/>
                  <a:gd name="connsiteY2" fmla="*/ 380598 h 528049"/>
                  <a:gd name="connsiteX3" fmla="*/ 241891 w 755911"/>
                  <a:gd name="connsiteY3" fmla="*/ 27807 h 528049"/>
                  <a:gd name="connsiteX4" fmla="*/ 352758 w 755911"/>
                  <a:gd name="connsiteY4" fmla="*/ 58047 h 528049"/>
                  <a:gd name="connsiteX5" fmla="*/ 443468 w 755911"/>
                  <a:gd name="connsiteY5" fmla="*/ 340279 h 528049"/>
                  <a:gd name="connsiteX6" fmla="*/ 645044 w 755911"/>
                  <a:gd name="connsiteY6" fmla="*/ 501555 h 528049"/>
                  <a:gd name="connsiteX7" fmla="*/ 755911 w 755911"/>
                  <a:gd name="connsiteY7" fmla="*/ 501555 h 52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5911" h="528049">
                    <a:moveTo>
                      <a:pt x="0" y="521714"/>
                    </a:moveTo>
                    <a:cubicBezTo>
                      <a:pt x="24357" y="528434"/>
                      <a:pt x="48715" y="535154"/>
                      <a:pt x="70552" y="511635"/>
                    </a:cubicBezTo>
                    <a:cubicBezTo>
                      <a:pt x="92390" y="488116"/>
                      <a:pt x="102469" y="461236"/>
                      <a:pt x="131025" y="380598"/>
                    </a:cubicBezTo>
                    <a:cubicBezTo>
                      <a:pt x="159582" y="299960"/>
                      <a:pt x="204936" y="81565"/>
                      <a:pt x="241891" y="27807"/>
                    </a:cubicBezTo>
                    <a:cubicBezTo>
                      <a:pt x="278846" y="-25951"/>
                      <a:pt x="319162" y="5968"/>
                      <a:pt x="352758" y="58047"/>
                    </a:cubicBezTo>
                    <a:cubicBezTo>
                      <a:pt x="386354" y="110126"/>
                      <a:pt x="394754" y="266361"/>
                      <a:pt x="443468" y="340279"/>
                    </a:cubicBezTo>
                    <a:cubicBezTo>
                      <a:pt x="492182" y="414197"/>
                      <a:pt x="592970" y="474676"/>
                      <a:pt x="645044" y="501555"/>
                    </a:cubicBezTo>
                    <a:cubicBezTo>
                      <a:pt x="697118" y="528434"/>
                      <a:pt x="755911" y="501555"/>
                      <a:pt x="755911" y="501555"/>
                    </a:cubicBezTo>
                  </a:path>
                </a:pathLst>
              </a:custGeom>
              <a:solidFill>
                <a:srgbClr val="9BBB59">
                  <a:lumMod val="20000"/>
                  <a:lumOff val="80000"/>
                </a:srgbClr>
              </a:solidFill>
              <a:ln w="25400" cap="flat" cmpd="sng" algn="ctr">
                <a:solidFill>
                  <a:srgbClr val="018E41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768F474-0A35-AA45-87CA-079C450F6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2348168" y="2309064"/>
              <a:ext cx="520700" cy="2413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4F2B4DA-414D-E144-979D-A96D97238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10505" y="2734342"/>
              <a:ext cx="241300" cy="165100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EE2D6A1-6E73-4849-836F-8B1BE1091CD3}"/>
              </a:ext>
            </a:extLst>
          </p:cNvPr>
          <p:cNvGrpSpPr/>
          <p:nvPr/>
        </p:nvGrpSpPr>
        <p:grpSpPr>
          <a:xfrm>
            <a:off x="1145417" y="2488690"/>
            <a:ext cx="1115243" cy="816507"/>
            <a:chOff x="2744158" y="2985697"/>
            <a:chExt cx="1115243" cy="816507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D8F5B21-5747-464E-8FC4-41A5CE4B86B6}"/>
                </a:ext>
              </a:extLst>
            </p:cNvPr>
            <p:cNvSpPr/>
            <p:nvPr/>
          </p:nvSpPr>
          <p:spPr>
            <a:xfrm>
              <a:off x="3179125" y="3244131"/>
              <a:ext cx="317617" cy="3088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>
              <a:solidFill>
                <a:srgbClr val="018E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0EA7BE9-DD71-5A4E-AEC5-B3251E4AF454}"/>
                </a:ext>
              </a:extLst>
            </p:cNvPr>
            <p:cNvGrpSpPr/>
            <p:nvPr/>
          </p:nvGrpSpPr>
          <p:grpSpPr>
            <a:xfrm>
              <a:off x="3060825" y="2985697"/>
              <a:ext cx="798576" cy="576072"/>
              <a:chOff x="510619" y="1135273"/>
              <a:chExt cx="798576" cy="573760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2EC0630C-5250-9247-A93C-DDA0B264CB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698" y="1135273"/>
                <a:ext cx="0" cy="57376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668BD46-8673-844C-9A75-64652D4DB2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619" y="1705962"/>
                <a:ext cx="798576" cy="1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657953B-84FD-6E42-AEF5-BC1D534E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2604458" y="3156276"/>
              <a:ext cx="520700" cy="2413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6F38900-0B15-3D4D-A660-AF2AD5CA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8025" y="3637104"/>
              <a:ext cx="241300" cy="1651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533E53-0933-304C-9A47-CDD7BD07236A}"/>
              </a:ext>
            </a:extLst>
          </p:cNvPr>
          <p:cNvGrpSpPr/>
          <p:nvPr/>
        </p:nvGrpSpPr>
        <p:grpSpPr>
          <a:xfrm>
            <a:off x="9634072" y="1685316"/>
            <a:ext cx="2380588" cy="1697935"/>
            <a:chOff x="7995289" y="1924746"/>
            <a:chExt cx="2380588" cy="169793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2FAEE92-005C-F241-8DF3-66FD47695580}"/>
                </a:ext>
              </a:extLst>
            </p:cNvPr>
            <p:cNvGrpSpPr/>
            <p:nvPr/>
          </p:nvGrpSpPr>
          <p:grpSpPr>
            <a:xfrm>
              <a:off x="8292056" y="1924746"/>
              <a:ext cx="2083821" cy="1430856"/>
              <a:chOff x="506176" y="898242"/>
              <a:chExt cx="2323074" cy="1430856"/>
            </a:xfrm>
          </p:grpSpPr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DE0DEBA-013D-934B-AF59-7AA587C394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176" y="898242"/>
                <a:ext cx="1410" cy="1430856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E71A89FD-E726-054B-8C34-4C2DF7D44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586" y="2329098"/>
                <a:ext cx="2321664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6396B8B7-CE98-FF4E-BABD-0D8CF569648D}"/>
                </a:ext>
              </a:extLst>
            </p:cNvPr>
            <p:cNvSpPr/>
            <p:nvPr/>
          </p:nvSpPr>
          <p:spPr>
            <a:xfrm>
              <a:off x="8334531" y="2165995"/>
              <a:ext cx="1933731" cy="1191802"/>
            </a:xfrm>
            <a:custGeom>
              <a:avLst/>
              <a:gdLst>
                <a:gd name="connsiteX0" fmla="*/ 0 w 1933731"/>
                <a:gd name="connsiteY0" fmla="*/ 1176811 h 1191802"/>
                <a:gd name="connsiteX1" fmla="*/ 374754 w 1933731"/>
                <a:gd name="connsiteY1" fmla="*/ 772077 h 1191802"/>
                <a:gd name="connsiteX2" fmla="*/ 449705 w 1933731"/>
                <a:gd name="connsiteY2" fmla="*/ 337362 h 1191802"/>
                <a:gd name="connsiteX3" fmla="*/ 599606 w 1933731"/>
                <a:gd name="connsiteY3" fmla="*/ 97520 h 1191802"/>
                <a:gd name="connsiteX4" fmla="*/ 899409 w 1933731"/>
                <a:gd name="connsiteY4" fmla="*/ 7579 h 1191802"/>
                <a:gd name="connsiteX5" fmla="*/ 1154242 w 1933731"/>
                <a:gd name="connsiteY5" fmla="*/ 277402 h 1191802"/>
                <a:gd name="connsiteX6" fmla="*/ 1319134 w 1933731"/>
                <a:gd name="connsiteY6" fmla="*/ 772077 h 1191802"/>
                <a:gd name="connsiteX7" fmla="*/ 1484026 w 1933731"/>
                <a:gd name="connsiteY7" fmla="*/ 1026910 h 1191802"/>
                <a:gd name="connsiteX8" fmla="*/ 1813809 w 1933731"/>
                <a:gd name="connsiteY8" fmla="*/ 1161821 h 1191802"/>
                <a:gd name="connsiteX9" fmla="*/ 1933731 w 1933731"/>
                <a:gd name="connsiteY9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33731" h="1191802">
                  <a:moveTo>
                    <a:pt x="0" y="1176811"/>
                  </a:moveTo>
                  <a:cubicBezTo>
                    <a:pt x="149901" y="1044398"/>
                    <a:pt x="299803" y="911985"/>
                    <a:pt x="374754" y="772077"/>
                  </a:cubicBezTo>
                  <a:cubicBezTo>
                    <a:pt x="449705" y="632169"/>
                    <a:pt x="412230" y="449788"/>
                    <a:pt x="449705" y="337362"/>
                  </a:cubicBezTo>
                  <a:cubicBezTo>
                    <a:pt x="487180" y="224936"/>
                    <a:pt x="524655" y="152484"/>
                    <a:pt x="599606" y="97520"/>
                  </a:cubicBezTo>
                  <a:cubicBezTo>
                    <a:pt x="674557" y="42556"/>
                    <a:pt x="806970" y="-22401"/>
                    <a:pt x="899409" y="7579"/>
                  </a:cubicBezTo>
                  <a:cubicBezTo>
                    <a:pt x="991848" y="37559"/>
                    <a:pt x="1084288" y="149986"/>
                    <a:pt x="1154242" y="277402"/>
                  </a:cubicBezTo>
                  <a:cubicBezTo>
                    <a:pt x="1224196" y="404818"/>
                    <a:pt x="1264170" y="647159"/>
                    <a:pt x="1319134" y="772077"/>
                  </a:cubicBezTo>
                  <a:cubicBezTo>
                    <a:pt x="1374098" y="896995"/>
                    <a:pt x="1401580" y="961953"/>
                    <a:pt x="1484026" y="1026910"/>
                  </a:cubicBezTo>
                  <a:cubicBezTo>
                    <a:pt x="1566472" y="1091867"/>
                    <a:pt x="1738858" y="1134339"/>
                    <a:pt x="1813809" y="1161821"/>
                  </a:cubicBezTo>
                  <a:cubicBezTo>
                    <a:pt x="1888760" y="1189303"/>
                    <a:pt x="1911245" y="1190552"/>
                    <a:pt x="1933731" y="1191802"/>
                  </a:cubicBezTo>
                </a:path>
              </a:pathLst>
            </a:custGeom>
            <a:solidFill>
              <a:schemeClr val="accent6">
                <a:lumMod val="20000"/>
                <a:lumOff val="80000"/>
                <a:alpha val="20174"/>
              </a:schemeClr>
            </a:solidFill>
            <a:ln w="25400">
              <a:solidFill>
                <a:srgbClr val="008B42">
                  <a:alpha val="19719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7909B98-76C6-B745-8C6B-A606E07D7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6200000">
              <a:off x="7912739" y="2541326"/>
              <a:ext cx="406400" cy="24130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1C77349-69CF-DD4C-8B96-CE880AB1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33559" y="3444881"/>
              <a:ext cx="127000" cy="1778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D16FED-9B97-2040-AE74-D98FA113EF2B}"/>
              </a:ext>
            </a:extLst>
          </p:cNvPr>
          <p:cNvSpPr txBox="1"/>
          <p:nvPr/>
        </p:nvSpPr>
        <p:spPr>
          <a:xfrm>
            <a:off x="5494698" y="1583022"/>
            <a:ext cx="1292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Repeated Evaluations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D0E10F8-22AB-3E47-BD1F-522346A67D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0143" y="2773593"/>
            <a:ext cx="203200" cy="1905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7B190373-1B23-DC43-93E2-245DD903E7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35847" y="2768407"/>
            <a:ext cx="228600" cy="1905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5EDF046-452F-C748-86FB-BDB67CD5F2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2965" y="2770832"/>
            <a:ext cx="292100" cy="203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0EE2E4-9A0B-5645-9F38-045DA43085A7}"/>
              </a:ext>
            </a:extLst>
          </p:cNvPr>
          <p:cNvSpPr/>
          <p:nvPr/>
        </p:nvSpPr>
        <p:spPr>
          <a:xfrm>
            <a:off x="10774587" y="1914048"/>
            <a:ext cx="124755" cy="11918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008B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5740B8-B8CA-5243-A32F-ADD4C739A74F}"/>
              </a:ext>
            </a:extLst>
          </p:cNvPr>
          <p:cNvSpPr/>
          <p:nvPr/>
        </p:nvSpPr>
        <p:spPr>
          <a:xfrm>
            <a:off x="11218512" y="2736685"/>
            <a:ext cx="124755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008B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FA15893-0700-CF46-9796-D6ECC6AB0002}"/>
              </a:ext>
            </a:extLst>
          </p:cNvPr>
          <p:cNvSpPr/>
          <p:nvPr/>
        </p:nvSpPr>
        <p:spPr>
          <a:xfrm>
            <a:off x="10169244" y="2911375"/>
            <a:ext cx="124755" cy="182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rgbClr val="008B4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42FD00-83E3-AD4B-AE21-FC135E1839AA}"/>
              </a:ext>
            </a:extLst>
          </p:cNvPr>
          <p:cNvGrpSpPr/>
          <p:nvPr/>
        </p:nvGrpSpPr>
        <p:grpSpPr>
          <a:xfrm>
            <a:off x="10152739" y="1188565"/>
            <a:ext cx="1873395" cy="340466"/>
            <a:chOff x="10037298" y="1054810"/>
            <a:chExt cx="1873395" cy="340466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F7E84D0-45F2-984B-BB34-8F0B8ED72E8C}"/>
                </a:ext>
              </a:extLst>
            </p:cNvPr>
            <p:cNvSpPr txBox="1"/>
            <p:nvPr/>
          </p:nvSpPr>
          <p:spPr>
            <a:xfrm>
              <a:off x="10037298" y="1087499"/>
              <a:ext cx="187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Measurements,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24BD38-1005-3547-A87B-B7CBD5CC4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340146" y="1054810"/>
              <a:ext cx="292100" cy="2921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3C6CC8-7A92-CC4A-B549-818CC0DDE4D4}"/>
              </a:ext>
            </a:extLst>
          </p:cNvPr>
          <p:cNvSpPr txBox="1"/>
          <p:nvPr/>
        </p:nvSpPr>
        <p:spPr>
          <a:xfrm>
            <a:off x="5184650" y="978663"/>
            <a:ext cx="187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Inverse problem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80D505B-C291-F841-8A5B-50EF0D9A1518}"/>
              </a:ext>
            </a:extLst>
          </p:cNvPr>
          <p:cNvSpPr/>
          <p:nvPr/>
        </p:nvSpPr>
        <p:spPr>
          <a:xfrm>
            <a:off x="10869561" y="1563330"/>
            <a:ext cx="93311" cy="294968"/>
          </a:xfrm>
          <a:custGeom>
            <a:avLst/>
            <a:gdLst>
              <a:gd name="connsiteX0" fmla="*/ 73742 w 93311"/>
              <a:gd name="connsiteY0" fmla="*/ 0 h 294968"/>
              <a:gd name="connsiteX1" fmla="*/ 88491 w 93311"/>
              <a:gd name="connsiteY1" fmla="*/ 117987 h 294968"/>
              <a:gd name="connsiteX2" fmla="*/ 0 w 93311"/>
              <a:gd name="connsiteY2" fmla="*/ 294968 h 29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11" h="294968">
                <a:moveTo>
                  <a:pt x="73742" y="0"/>
                </a:moveTo>
                <a:cubicBezTo>
                  <a:pt x="87261" y="34413"/>
                  <a:pt x="100781" y="68826"/>
                  <a:pt x="88491" y="117987"/>
                </a:cubicBezTo>
                <a:cubicBezTo>
                  <a:pt x="76201" y="167148"/>
                  <a:pt x="38100" y="231058"/>
                  <a:pt x="0" y="29496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396CDEA3-E827-FF48-BC3E-DA7C49C59118}"/>
              </a:ext>
            </a:extLst>
          </p:cNvPr>
          <p:cNvSpPr/>
          <p:nvPr/>
        </p:nvSpPr>
        <p:spPr>
          <a:xfrm rot="20166945">
            <a:off x="11130304" y="1641328"/>
            <a:ext cx="301172" cy="988259"/>
          </a:xfrm>
          <a:custGeom>
            <a:avLst/>
            <a:gdLst>
              <a:gd name="connsiteX0" fmla="*/ 73742 w 93311"/>
              <a:gd name="connsiteY0" fmla="*/ 0 h 294968"/>
              <a:gd name="connsiteX1" fmla="*/ 88491 w 93311"/>
              <a:gd name="connsiteY1" fmla="*/ 117987 h 294968"/>
              <a:gd name="connsiteX2" fmla="*/ 0 w 93311"/>
              <a:gd name="connsiteY2" fmla="*/ 294968 h 29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11" h="294968">
                <a:moveTo>
                  <a:pt x="73742" y="0"/>
                </a:moveTo>
                <a:cubicBezTo>
                  <a:pt x="87261" y="34413"/>
                  <a:pt x="100781" y="68826"/>
                  <a:pt x="88491" y="117987"/>
                </a:cubicBezTo>
                <a:cubicBezTo>
                  <a:pt x="76201" y="167148"/>
                  <a:pt x="38100" y="231058"/>
                  <a:pt x="0" y="29496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F84580FF-5FD4-664F-B41F-A29FB759F223}"/>
              </a:ext>
            </a:extLst>
          </p:cNvPr>
          <p:cNvSpPr/>
          <p:nvPr/>
        </p:nvSpPr>
        <p:spPr>
          <a:xfrm rot="1960717" flipH="1">
            <a:off x="10183794" y="1568777"/>
            <a:ext cx="423851" cy="1223141"/>
          </a:xfrm>
          <a:custGeom>
            <a:avLst/>
            <a:gdLst>
              <a:gd name="connsiteX0" fmla="*/ 73742 w 93311"/>
              <a:gd name="connsiteY0" fmla="*/ 0 h 294968"/>
              <a:gd name="connsiteX1" fmla="*/ 88491 w 93311"/>
              <a:gd name="connsiteY1" fmla="*/ 117987 h 294968"/>
              <a:gd name="connsiteX2" fmla="*/ 0 w 93311"/>
              <a:gd name="connsiteY2" fmla="*/ 294968 h 294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11" h="294968">
                <a:moveTo>
                  <a:pt x="73742" y="0"/>
                </a:moveTo>
                <a:cubicBezTo>
                  <a:pt x="87261" y="34413"/>
                  <a:pt x="100781" y="68826"/>
                  <a:pt x="88491" y="117987"/>
                </a:cubicBezTo>
                <a:cubicBezTo>
                  <a:pt x="76201" y="167148"/>
                  <a:pt x="38100" y="231058"/>
                  <a:pt x="0" y="294968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459C46-FC39-314A-9A95-47BC139540FD}"/>
              </a:ext>
            </a:extLst>
          </p:cNvPr>
          <p:cNvGrpSpPr/>
          <p:nvPr/>
        </p:nvGrpSpPr>
        <p:grpSpPr>
          <a:xfrm>
            <a:off x="543849" y="1011867"/>
            <a:ext cx="2628743" cy="523220"/>
            <a:chOff x="2371" y="957047"/>
            <a:chExt cx="2628743" cy="5232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DA0C90-1D6D-AC4C-AC6D-30ADFD159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48905" y="1186312"/>
              <a:ext cx="682209" cy="24437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8F42D86-DC17-0844-9EC2-FFC909E2ED8F}"/>
                </a:ext>
              </a:extLst>
            </p:cNvPr>
            <p:cNvSpPr txBox="1"/>
            <p:nvPr/>
          </p:nvSpPr>
          <p:spPr>
            <a:xfrm>
              <a:off x="2371" y="957047"/>
              <a:ext cx="24102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Estimated input probability density functions (PDFs),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006C96-1E09-1B49-BFEE-DC0CE9D9CD99}"/>
              </a:ext>
            </a:extLst>
          </p:cNvPr>
          <p:cNvCxnSpPr/>
          <p:nvPr/>
        </p:nvCxnSpPr>
        <p:spPr>
          <a:xfrm flipH="1">
            <a:off x="5190459" y="1338401"/>
            <a:ext cx="180277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FAD80FF-3533-CF4D-9A61-0AB8AAE9EAF1}"/>
              </a:ext>
            </a:extLst>
          </p:cNvPr>
          <p:cNvSpPr txBox="1"/>
          <p:nvPr/>
        </p:nvSpPr>
        <p:spPr>
          <a:xfrm>
            <a:off x="4441707" y="4751942"/>
            <a:ext cx="1087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Impact velocity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Lunar regolith properties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53ABBFA-6AEC-4748-A09B-BC4BEAFB2E38}"/>
              </a:ext>
            </a:extLst>
          </p:cNvPr>
          <p:cNvSpPr txBox="1"/>
          <p:nvPr/>
        </p:nvSpPr>
        <p:spPr>
          <a:xfrm>
            <a:off x="9013782" y="3928080"/>
            <a:ext cx="195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Mechanical Testing Simulation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94B997A-7DF6-2F44-AEEA-65C09F59F93F}"/>
              </a:ext>
            </a:extLst>
          </p:cNvPr>
          <p:cNvSpPr txBox="1"/>
          <p:nvPr/>
        </p:nvSpPr>
        <p:spPr>
          <a:xfrm>
            <a:off x="10689848" y="4960033"/>
            <a:ext cx="115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Deformation, Stress, Strain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B3BE5558-83A7-4F40-9DAD-60FCB71B6D81}"/>
              </a:ext>
            </a:extLst>
          </p:cNvPr>
          <p:cNvSpPr/>
          <p:nvPr/>
        </p:nvSpPr>
        <p:spPr>
          <a:xfrm>
            <a:off x="7981633" y="3928080"/>
            <a:ext cx="3809874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1D75A5-450E-DF4A-9877-74A5609E6699}"/>
              </a:ext>
            </a:extLst>
          </p:cNvPr>
          <p:cNvSpPr txBox="1"/>
          <p:nvPr/>
        </p:nvSpPr>
        <p:spPr>
          <a:xfrm>
            <a:off x="7979837" y="4739819"/>
            <a:ext cx="1152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Applied load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Material properties</a:t>
            </a:r>
          </a:p>
        </p:txBody>
      </p:sp>
      <p:sp>
        <p:nvSpPr>
          <p:cNvPr id="112" name="Right Arrow 111">
            <a:extLst>
              <a:ext uri="{FF2B5EF4-FFF2-40B4-BE49-F238E27FC236}">
                <a16:creationId xmlns:a16="http://schemas.microsoft.com/office/drawing/2014/main" id="{4A93027C-456D-9F43-AA78-23AEF3111079}"/>
              </a:ext>
            </a:extLst>
          </p:cNvPr>
          <p:cNvSpPr/>
          <p:nvPr/>
        </p:nvSpPr>
        <p:spPr>
          <a:xfrm rot="10800000">
            <a:off x="8948751" y="5080367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B68A66E3-6B23-8E46-9D12-4BA0FEE8B46B}"/>
              </a:ext>
            </a:extLst>
          </p:cNvPr>
          <p:cNvSpPr/>
          <p:nvPr/>
        </p:nvSpPr>
        <p:spPr>
          <a:xfrm rot="10800000">
            <a:off x="10487382" y="5085956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4D0A3AF-CC0E-AF4D-835B-72E83BB68D7B}"/>
              </a:ext>
            </a:extLst>
          </p:cNvPr>
          <p:cNvSpPr txBox="1"/>
          <p:nvPr/>
        </p:nvSpPr>
        <p:spPr>
          <a:xfrm>
            <a:off x="696062" y="6119668"/>
            <a:ext cx="335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Expected landing location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95% confidence landing ellipse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198AA13-CFE1-054C-88E1-2699D50AD9A3}"/>
              </a:ext>
            </a:extLst>
          </p:cNvPr>
          <p:cNvSpPr txBox="1"/>
          <p:nvPr/>
        </p:nvSpPr>
        <p:spPr>
          <a:xfrm>
            <a:off x="4876747" y="6108909"/>
            <a:ext cx="255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Probability of failure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A6B1789-3BAC-A341-94B7-237E8B1BDC21}"/>
              </a:ext>
            </a:extLst>
          </p:cNvPr>
          <p:cNvSpPr txBox="1"/>
          <p:nvPr/>
        </p:nvSpPr>
        <p:spPr>
          <a:xfrm>
            <a:off x="8556322" y="6106649"/>
            <a:ext cx="255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/>
              <a:t>Calibrated material parameter PDFs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65676F-FC1A-3E4A-A4E7-6FAC762F83F8}"/>
              </a:ext>
            </a:extLst>
          </p:cNvPr>
          <p:cNvGrpSpPr/>
          <p:nvPr/>
        </p:nvGrpSpPr>
        <p:grpSpPr>
          <a:xfrm>
            <a:off x="9204947" y="4555568"/>
            <a:ext cx="1140456" cy="1468475"/>
            <a:chOff x="9204947" y="4555568"/>
            <a:chExt cx="1140456" cy="146847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B964EEB-6C08-7544-B6A8-FAF3FFD10195}"/>
                </a:ext>
              </a:extLst>
            </p:cNvPr>
            <p:cNvGrpSpPr/>
            <p:nvPr/>
          </p:nvGrpSpPr>
          <p:grpSpPr>
            <a:xfrm>
              <a:off x="9204947" y="4555568"/>
              <a:ext cx="775923" cy="1468475"/>
              <a:chOff x="9222265" y="4606368"/>
              <a:chExt cx="775923" cy="1468475"/>
            </a:xfrm>
          </p:grpSpPr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A746BEED-BBF6-B44A-BD26-E6674A39F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22265" y="4808945"/>
                <a:ext cx="775923" cy="1078001"/>
              </a:xfrm>
              <a:prstGeom prst="rect">
                <a:avLst/>
              </a:prstGeom>
            </p:spPr>
          </p:pic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8B3A0FF8-F812-6A48-8D08-AEB33E206647}"/>
                  </a:ext>
                </a:extLst>
              </p:cNvPr>
              <p:cNvGrpSpPr/>
              <p:nvPr/>
            </p:nvGrpSpPr>
            <p:grpSpPr>
              <a:xfrm rot="19800052">
                <a:off x="9495773" y="4606368"/>
                <a:ext cx="232324" cy="235717"/>
                <a:chOff x="10016878" y="4622630"/>
                <a:chExt cx="232324" cy="235717"/>
              </a:xfrm>
            </p:grpSpPr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ADDC94CB-6D24-9041-9128-BA6211642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87341" y="4667523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1D27B8C6-0736-EA40-B09F-4619888FC0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6878" y="4622630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85508F5F-DA52-E343-A45E-CCFBC26A1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3843" y="4713755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27B9E1C-CC6D-2742-AFE1-053C87E2BE1E}"/>
                  </a:ext>
                </a:extLst>
              </p:cNvPr>
              <p:cNvGrpSpPr/>
              <p:nvPr/>
            </p:nvGrpSpPr>
            <p:grpSpPr>
              <a:xfrm rot="19630598">
                <a:off x="9363531" y="5746584"/>
                <a:ext cx="505475" cy="328259"/>
                <a:chOff x="9192895" y="5690953"/>
                <a:chExt cx="505475" cy="328259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A76FBBA5-FD03-3542-8347-F8133D0A7A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97583">
                  <a:off x="9192895" y="5690953"/>
                  <a:ext cx="505475" cy="2722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92A95221-5F9E-1B43-B4D7-B41A5124D4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2872" y="56939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C0B8B5E8-106C-7B4C-B192-087574038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2722" y="5735647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43D7218-56EF-1C4B-ABE1-B3765BBBA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5272" y="57885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E454BB9-B014-5741-A11A-0343C1D55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1472" y="5834250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8EC299D6-7884-314F-93C2-AED489729C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4022" y="5886782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075F39D4-12C4-5D4E-9888-0C9DE38C9E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3872" y="5927763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29B4AABE-1243-0A48-A432-D9788BE7BA75}"/>
                </a:ext>
              </a:extLst>
            </p:cNvPr>
            <p:cNvGrpSpPr/>
            <p:nvPr/>
          </p:nvGrpSpPr>
          <p:grpSpPr>
            <a:xfrm>
              <a:off x="9801183" y="4944005"/>
              <a:ext cx="544220" cy="551001"/>
              <a:chOff x="9780401" y="4912832"/>
              <a:chExt cx="544220" cy="551001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D2A8F4A5-57EE-A043-8A74-D9EF6D5A09BB}"/>
                  </a:ext>
                </a:extLst>
              </p:cNvPr>
              <p:cNvGrpSpPr/>
              <p:nvPr/>
            </p:nvGrpSpPr>
            <p:grpSpPr>
              <a:xfrm>
                <a:off x="9905299" y="4912832"/>
                <a:ext cx="419322" cy="423412"/>
                <a:chOff x="9905299" y="4912832"/>
                <a:chExt cx="419322" cy="423412"/>
              </a:xfrm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3686016-B7B8-6D47-BB8A-7D85C31E6DBF}"/>
                    </a:ext>
                  </a:extLst>
                </p:cNvPr>
                <p:cNvGrpSpPr/>
                <p:nvPr/>
              </p:nvGrpSpPr>
              <p:grpSpPr>
                <a:xfrm>
                  <a:off x="9907002" y="4912832"/>
                  <a:ext cx="417619" cy="423251"/>
                  <a:chOff x="9629758" y="3011573"/>
                  <a:chExt cx="417619" cy="423251"/>
                </a:xfrm>
              </p:grpSpPr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78C49736-AA2B-9948-808D-807ECB07AB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9758" y="3011573"/>
                    <a:ext cx="0" cy="41742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Arrow Connector 131">
                    <a:extLst>
                      <a:ext uri="{FF2B5EF4-FFF2-40B4-BE49-F238E27FC236}">
                        <a16:creationId xmlns:a16="http://schemas.microsoft.com/office/drawing/2014/main" id="{C1C15EBE-FCE8-5F44-9066-07A7E81204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9758" y="3434824"/>
                    <a:ext cx="4176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30556D1E-5573-B24D-AACC-F9E0B1551663}"/>
                    </a:ext>
                  </a:extLst>
                </p:cNvPr>
                <p:cNvGrpSpPr/>
                <p:nvPr/>
              </p:nvGrpSpPr>
              <p:grpSpPr>
                <a:xfrm>
                  <a:off x="9905299" y="5019081"/>
                  <a:ext cx="371541" cy="317163"/>
                  <a:chOff x="9905299" y="5014001"/>
                  <a:chExt cx="371541" cy="317163"/>
                </a:xfrm>
              </p:grpSpPr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E6EF2313-8ACA-A64F-A27B-BE34D83108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05299" y="5087283"/>
                    <a:ext cx="106147" cy="243881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5D97BB63-5AED-E445-B6E5-9479EEE021D5}"/>
                      </a:ext>
                    </a:extLst>
                  </p:cNvPr>
                  <p:cNvSpPr/>
                  <p:nvPr/>
                </p:nvSpPr>
                <p:spPr>
                  <a:xfrm>
                    <a:off x="10012680" y="5014001"/>
                    <a:ext cx="264160" cy="71079"/>
                  </a:xfrm>
                  <a:custGeom>
                    <a:avLst/>
                    <a:gdLst>
                      <a:gd name="connsiteX0" fmla="*/ 0 w 264160"/>
                      <a:gd name="connsiteY0" fmla="*/ 71079 h 71079"/>
                      <a:gd name="connsiteX1" fmla="*/ 50800 w 264160"/>
                      <a:gd name="connsiteY1" fmla="*/ 10119 h 71079"/>
                      <a:gd name="connsiteX2" fmla="*/ 137160 w 264160"/>
                      <a:gd name="connsiteY2" fmla="*/ 5039 h 71079"/>
                      <a:gd name="connsiteX3" fmla="*/ 264160 w 264160"/>
                      <a:gd name="connsiteY3" fmla="*/ 60919 h 71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4160" h="71079">
                        <a:moveTo>
                          <a:pt x="0" y="71079"/>
                        </a:moveTo>
                        <a:cubicBezTo>
                          <a:pt x="13970" y="46102"/>
                          <a:pt x="27940" y="21126"/>
                          <a:pt x="50800" y="10119"/>
                        </a:cubicBezTo>
                        <a:cubicBezTo>
                          <a:pt x="73660" y="-888"/>
                          <a:pt x="101600" y="-3428"/>
                          <a:pt x="137160" y="5039"/>
                        </a:cubicBezTo>
                        <a:cubicBezTo>
                          <a:pt x="172720" y="13506"/>
                          <a:pt x="218440" y="37212"/>
                          <a:pt x="264160" y="60919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A8F402DB-AB40-074F-BC39-0B40D0D9A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80401" y="51300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88711820-5D60-7B45-9337-D152A90CD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66154" y="5374933"/>
                <a:ext cx="76200" cy="88900"/>
              </a:xfrm>
              <a:prstGeom prst="rect">
                <a:avLst/>
              </a:prstGeom>
            </p:spPr>
          </p:pic>
        </p:grpSp>
      </p:grpSp>
      <p:pic>
        <p:nvPicPr>
          <p:cNvPr id="116" name="Picture 115" descr="Perseverance's entry capsule leaves the blackness of space an descends into the dusty Mars atmosphere.">
            <a:extLst>
              <a:ext uri="{FF2B5EF4-FFF2-40B4-BE49-F238E27FC236}">
                <a16:creationId xmlns:a16="http://schemas.microsoft.com/office/drawing/2014/main" id="{1DA10E30-3D6E-E24A-93EA-EE73E006C3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7" r="11552"/>
          <a:stretch/>
        </p:blipFill>
        <p:spPr bwMode="auto">
          <a:xfrm>
            <a:off x="1751886" y="4645008"/>
            <a:ext cx="1280161" cy="11892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2519B712-C51D-194F-B8BA-DE25732AA0D0}"/>
              </a:ext>
            </a:extLst>
          </p:cNvPr>
          <p:cNvSpPr txBox="1"/>
          <p:nvPr/>
        </p:nvSpPr>
        <p:spPr>
          <a:xfrm>
            <a:off x="430117" y="4686901"/>
            <a:ext cx="1315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Atmospheric conditions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Mass properties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793BE333-DE59-C74B-BED8-D80C1722E9C2}"/>
              </a:ext>
            </a:extLst>
          </p:cNvPr>
          <p:cNvSpPr/>
          <p:nvPr/>
        </p:nvSpPr>
        <p:spPr>
          <a:xfrm>
            <a:off x="430117" y="3928080"/>
            <a:ext cx="3669747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>
            <a:extLst>
              <a:ext uri="{FF2B5EF4-FFF2-40B4-BE49-F238E27FC236}">
                <a16:creationId xmlns:a16="http://schemas.microsoft.com/office/drawing/2014/main" id="{774B0D81-971D-6640-B31D-E1346E8FBD4D}"/>
              </a:ext>
            </a:extLst>
          </p:cNvPr>
          <p:cNvSpPr/>
          <p:nvPr/>
        </p:nvSpPr>
        <p:spPr>
          <a:xfrm>
            <a:off x="1457746" y="5096930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A16EF12-9151-DD45-83B9-D981EDC800B2}"/>
              </a:ext>
            </a:extLst>
          </p:cNvPr>
          <p:cNvSpPr txBox="1"/>
          <p:nvPr/>
        </p:nvSpPr>
        <p:spPr>
          <a:xfrm>
            <a:off x="3314177" y="4953095"/>
            <a:ext cx="76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Landing location</a:t>
            </a:r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id="{470DA05E-D87F-5F49-B848-8341A126A605}"/>
              </a:ext>
            </a:extLst>
          </p:cNvPr>
          <p:cNvSpPr/>
          <p:nvPr/>
        </p:nvSpPr>
        <p:spPr>
          <a:xfrm>
            <a:off x="3079252" y="508125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E11EDEB-6125-AA49-9C48-6C5A8539172F}"/>
              </a:ext>
            </a:extLst>
          </p:cNvPr>
          <p:cNvSpPr txBox="1"/>
          <p:nvPr/>
        </p:nvSpPr>
        <p:spPr>
          <a:xfrm>
            <a:off x="1435869" y="3923218"/>
            <a:ext cx="19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Trajectory Simulation</a:t>
            </a:r>
          </a:p>
        </p:txBody>
      </p:sp>
    </p:spTree>
    <p:extLst>
      <p:ext uri="{BB962C8B-B14F-4D97-AF65-F5344CB8AC3E}">
        <p14:creationId xmlns:p14="http://schemas.microsoft.com/office/powerpoint/2010/main" val="414482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A252-E5EC-2C43-98BE-9A803BDD4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UQ for Modeling &amp;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DB058-5492-B24D-BD13-8A57DDC1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7BF9A-7B35-9447-9112-EAE7E91B4E9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6284A-82BB-1B47-BBC7-CD764F489541}"/>
              </a:ext>
            </a:extLst>
          </p:cNvPr>
          <p:cNvGrpSpPr/>
          <p:nvPr/>
        </p:nvGrpSpPr>
        <p:grpSpPr>
          <a:xfrm>
            <a:off x="3025216" y="2056914"/>
            <a:ext cx="1475347" cy="1005840"/>
            <a:chOff x="2982352" y="2085490"/>
            <a:chExt cx="1475347" cy="10058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748136-E30D-0446-8A4F-8AB335D2C07F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DDD2B6-F56B-274F-A5F9-8D873FB48127}"/>
                </a:ext>
              </a:extLst>
            </p:cNvPr>
            <p:cNvSpPr txBox="1"/>
            <p:nvPr/>
          </p:nvSpPr>
          <p:spPr>
            <a:xfrm>
              <a:off x="3195765" y="2357288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Inputs</a:t>
              </a:r>
              <a:endParaRPr lang="en-US" sz="24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80D1A9-E72C-804D-B0D0-F7CCD9023CAD}"/>
              </a:ext>
            </a:extLst>
          </p:cNvPr>
          <p:cNvGrpSpPr/>
          <p:nvPr/>
        </p:nvGrpSpPr>
        <p:grpSpPr>
          <a:xfrm>
            <a:off x="7757525" y="2055029"/>
            <a:ext cx="1475347" cy="1005840"/>
            <a:chOff x="2982352" y="2085490"/>
            <a:chExt cx="1475347" cy="10058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B9C3B3-8906-F14B-A4BD-113A576BEBD4}"/>
                </a:ext>
              </a:extLst>
            </p:cNvPr>
            <p:cNvSpPr/>
            <p:nvPr/>
          </p:nvSpPr>
          <p:spPr>
            <a:xfrm>
              <a:off x="2982352" y="2085490"/>
              <a:ext cx="1475347" cy="100584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solidFill>
                <a:srgbClr val="008B42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FC501F-369F-9749-B3AF-8BFED9B64C12}"/>
                </a:ext>
              </a:extLst>
            </p:cNvPr>
            <p:cNvSpPr txBox="1"/>
            <p:nvPr/>
          </p:nvSpPr>
          <p:spPr>
            <a:xfrm>
              <a:off x="3095750" y="2357288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kern="0" dirty="0">
                  <a:latin typeface="Helvetica"/>
                </a:rPr>
                <a:t>Outputs</a:t>
              </a:r>
              <a:endParaRPr lang="en-US" sz="2400" dirty="0"/>
            </a:p>
          </p:txBody>
        </p:sp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1576BB04-8F20-8241-897C-40EE24931365}"/>
              </a:ext>
            </a:extLst>
          </p:cNvPr>
          <p:cNvSpPr/>
          <p:nvPr/>
        </p:nvSpPr>
        <p:spPr>
          <a:xfrm>
            <a:off x="7057377" y="2321867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90A4B7D5-BDD4-144E-8645-DF81750EA760}"/>
              </a:ext>
            </a:extLst>
          </p:cNvPr>
          <p:cNvSpPr/>
          <p:nvPr/>
        </p:nvSpPr>
        <p:spPr>
          <a:xfrm>
            <a:off x="4753753" y="2328712"/>
            <a:ext cx="450565" cy="46166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DA046F0-1FBE-CC4B-9E4A-C74008D82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5"/>
          <a:stretch/>
        </p:blipFill>
        <p:spPr>
          <a:xfrm rot="5400000">
            <a:off x="5284266" y="4742391"/>
            <a:ext cx="1587295" cy="1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A80652-5E29-7549-8BB2-4610B32EDB24}"/>
              </a:ext>
            </a:extLst>
          </p:cNvPr>
          <p:cNvSpPr txBox="1"/>
          <p:nvPr/>
        </p:nvSpPr>
        <p:spPr>
          <a:xfrm>
            <a:off x="5228895" y="3905669"/>
            <a:ext cx="169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Spacesuit Impact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0DF6C6-30AC-C142-8404-5FCB8F47A400}"/>
              </a:ext>
            </a:extLst>
          </p:cNvPr>
          <p:cNvSpPr txBox="1"/>
          <p:nvPr/>
        </p:nvSpPr>
        <p:spPr>
          <a:xfrm>
            <a:off x="6735539" y="4845373"/>
            <a:ext cx="1000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Max contact force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23A2477-666F-5D43-87E0-AEEF75E9BDBF}"/>
              </a:ext>
            </a:extLst>
          </p:cNvPr>
          <p:cNvSpPr/>
          <p:nvPr/>
        </p:nvSpPr>
        <p:spPr>
          <a:xfrm>
            <a:off x="4471219" y="3905669"/>
            <a:ext cx="3141693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418522-826F-104C-8CAE-39BDB76D68D0}"/>
              </a:ext>
            </a:extLst>
          </p:cNvPr>
          <p:cNvSpPr/>
          <p:nvPr/>
        </p:nvSpPr>
        <p:spPr>
          <a:xfrm>
            <a:off x="5443215" y="2054987"/>
            <a:ext cx="1371600" cy="1005882"/>
          </a:xfrm>
          <a:prstGeom prst="rect">
            <a:avLst/>
          </a:prstGeom>
          <a:solidFill>
            <a:srgbClr val="004FFE">
              <a:alpha val="12000"/>
            </a:srgbClr>
          </a:solidFill>
          <a:ln w="22225" cap="flat" cmpd="sng" algn="ctr">
            <a:solidFill>
              <a:srgbClr val="004FFE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Model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CB9DDCB-BCC9-AB4F-8E39-BF428E3353FA}"/>
              </a:ext>
            </a:extLst>
          </p:cNvPr>
          <p:cNvSpPr/>
          <p:nvPr/>
        </p:nvSpPr>
        <p:spPr>
          <a:xfrm>
            <a:off x="5368290" y="508728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C92CB35A-9802-2E46-9C47-5F7E31A07EBA}"/>
              </a:ext>
            </a:extLst>
          </p:cNvPr>
          <p:cNvSpPr/>
          <p:nvPr/>
        </p:nvSpPr>
        <p:spPr>
          <a:xfrm>
            <a:off x="6626204" y="5092872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E7593D-6F5C-024B-B992-D7CF9C2BB2D0}"/>
              </a:ext>
            </a:extLst>
          </p:cNvPr>
          <p:cNvSpPr txBox="1"/>
          <p:nvPr/>
        </p:nvSpPr>
        <p:spPr>
          <a:xfrm>
            <a:off x="4840054" y="922640"/>
            <a:ext cx="255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Number of Model Evaluations O(10</a:t>
            </a:r>
            <a:r>
              <a:rPr lang="en-US" b="1" baseline="30000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FF0000"/>
                </a:solidFill>
              </a:rPr>
              <a:t>-10</a:t>
            </a:r>
            <a:r>
              <a:rPr lang="en-US" b="1" baseline="30000" dirty="0">
                <a:solidFill>
                  <a:srgbClr val="FF0000"/>
                </a:solidFill>
              </a:rPr>
              <a:t>6</a:t>
            </a:r>
            <a:r>
              <a:rPr lang="en-US" b="1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D0A5E4-CAAF-1C4F-8A54-5F2C88CF9747}"/>
              </a:ext>
            </a:extLst>
          </p:cNvPr>
          <p:cNvSpPr txBox="1"/>
          <p:nvPr/>
        </p:nvSpPr>
        <p:spPr>
          <a:xfrm>
            <a:off x="950118" y="6122892"/>
            <a:ext cx="2683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Computation Time: O(mins-hours)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7B563E-6F22-3048-A5A1-B889D3B21D15}"/>
              </a:ext>
            </a:extLst>
          </p:cNvPr>
          <p:cNvSpPr txBox="1"/>
          <p:nvPr/>
        </p:nvSpPr>
        <p:spPr>
          <a:xfrm>
            <a:off x="4771757" y="6099847"/>
            <a:ext cx="258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Computation Time: O(hours-days)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DF61995-7AA1-C840-A6D9-68D4EC948AAE}"/>
              </a:ext>
            </a:extLst>
          </p:cNvPr>
          <p:cNvSpPr/>
          <p:nvPr/>
        </p:nvSpPr>
        <p:spPr>
          <a:xfrm>
            <a:off x="212477" y="1065433"/>
            <a:ext cx="2550752" cy="132556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UQ with high-fidelity, physics-based models can be computationally intractable</a:t>
            </a:r>
          </a:p>
        </p:txBody>
      </p:sp>
      <p:sp>
        <p:nvSpPr>
          <p:cNvPr id="62" name="Curved Right Arrow 61">
            <a:extLst>
              <a:ext uri="{FF2B5EF4-FFF2-40B4-BE49-F238E27FC236}">
                <a16:creationId xmlns:a16="http://schemas.microsoft.com/office/drawing/2014/main" id="{F5587FC4-930E-3547-8221-CA23E6C8887B}"/>
              </a:ext>
            </a:extLst>
          </p:cNvPr>
          <p:cNvSpPr/>
          <p:nvPr/>
        </p:nvSpPr>
        <p:spPr>
          <a:xfrm rot="5400000">
            <a:off x="5885528" y="1131848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Curved Right Arrow 62">
            <a:extLst>
              <a:ext uri="{FF2B5EF4-FFF2-40B4-BE49-F238E27FC236}">
                <a16:creationId xmlns:a16="http://schemas.microsoft.com/office/drawing/2014/main" id="{8B55FE5E-24BA-7542-9B48-4949BC88CA74}"/>
              </a:ext>
            </a:extLst>
          </p:cNvPr>
          <p:cNvSpPr/>
          <p:nvPr/>
        </p:nvSpPr>
        <p:spPr>
          <a:xfrm rot="16200000">
            <a:off x="5931243" y="2767409"/>
            <a:ext cx="420944" cy="1231686"/>
          </a:xfrm>
          <a:prstGeom prst="curvedRightArrow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63CED79-A884-F747-A6D5-8442A301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43" y="2773593"/>
            <a:ext cx="203200" cy="1905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C22BF02-880F-B449-9809-B66139325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47" y="2768407"/>
            <a:ext cx="228600" cy="1905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E5FFEF3-DE53-A040-B50B-72F2E703A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965" y="2770832"/>
            <a:ext cx="292100" cy="2032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A57CD3A-540A-D14B-A71F-2AE8C8157335}"/>
              </a:ext>
            </a:extLst>
          </p:cNvPr>
          <p:cNvSpPr txBox="1"/>
          <p:nvPr/>
        </p:nvSpPr>
        <p:spPr>
          <a:xfrm>
            <a:off x="4441707" y="4751942"/>
            <a:ext cx="1087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Impact velocity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Lunar regolith properties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229BE0-C1A3-894D-B2E7-1C6B6DC44BE1}"/>
              </a:ext>
            </a:extLst>
          </p:cNvPr>
          <p:cNvSpPr txBox="1"/>
          <p:nvPr/>
        </p:nvSpPr>
        <p:spPr>
          <a:xfrm>
            <a:off x="9013782" y="3928080"/>
            <a:ext cx="195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Mechanical Testing Simulation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08FC90-D171-D846-814B-D054B5A65D9A}"/>
              </a:ext>
            </a:extLst>
          </p:cNvPr>
          <p:cNvSpPr txBox="1"/>
          <p:nvPr/>
        </p:nvSpPr>
        <p:spPr>
          <a:xfrm>
            <a:off x="10689848" y="4960033"/>
            <a:ext cx="1152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Deformation, Stress, Strain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6F7045E-7917-9449-91F3-78F56BB8C388}"/>
              </a:ext>
            </a:extLst>
          </p:cNvPr>
          <p:cNvSpPr/>
          <p:nvPr/>
        </p:nvSpPr>
        <p:spPr>
          <a:xfrm>
            <a:off x="7981633" y="3928080"/>
            <a:ext cx="3809874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F087A3-43E9-B74C-8E6B-9E04FA30690F}"/>
              </a:ext>
            </a:extLst>
          </p:cNvPr>
          <p:cNvSpPr txBox="1"/>
          <p:nvPr/>
        </p:nvSpPr>
        <p:spPr>
          <a:xfrm>
            <a:off x="7979837" y="4739819"/>
            <a:ext cx="1152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Applied load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Material properties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503112-5AEA-4545-8A21-5D08A88B9BC6}"/>
              </a:ext>
            </a:extLst>
          </p:cNvPr>
          <p:cNvSpPr/>
          <p:nvPr/>
        </p:nvSpPr>
        <p:spPr>
          <a:xfrm rot="10800000">
            <a:off x="8948751" y="5080367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C9AAC018-A5CF-C546-B488-DB54AE0827EE}"/>
              </a:ext>
            </a:extLst>
          </p:cNvPr>
          <p:cNvSpPr/>
          <p:nvPr/>
        </p:nvSpPr>
        <p:spPr>
          <a:xfrm rot="10800000">
            <a:off x="10487382" y="5085956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85B2EDB-B7B4-1440-99CC-B6A3AFCA021E}"/>
              </a:ext>
            </a:extLst>
          </p:cNvPr>
          <p:cNvSpPr txBox="1"/>
          <p:nvPr/>
        </p:nvSpPr>
        <p:spPr>
          <a:xfrm>
            <a:off x="8629463" y="6098402"/>
            <a:ext cx="258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Computation Time: O(sec-mins)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10BC703-A4A7-564A-AB2D-C96C74350A24}"/>
              </a:ext>
            </a:extLst>
          </p:cNvPr>
          <p:cNvGrpSpPr/>
          <p:nvPr/>
        </p:nvGrpSpPr>
        <p:grpSpPr>
          <a:xfrm>
            <a:off x="9204947" y="4555568"/>
            <a:ext cx="1140456" cy="1468475"/>
            <a:chOff x="9204947" y="4555568"/>
            <a:chExt cx="1140456" cy="146847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F05F819-1440-A646-8EA7-B58DB3C8C5FB}"/>
                </a:ext>
              </a:extLst>
            </p:cNvPr>
            <p:cNvGrpSpPr/>
            <p:nvPr/>
          </p:nvGrpSpPr>
          <p:grpSpPr>
            <a:xfrm>
              <a:off x="9204947" y="4555568"/>
              <a:ext cx="775923" cy="1468475"/>
              <a:chOff x="9222265" y="4606368"/>
              <a:chExt cx="775923" cy="1468475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D63BC67C-C0FA-6141-80D1-61B91D518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22265" y="4808945"/>
                <a:ext cx="775923" cy="1078001"/>
              </a:xfrm>
              <a:prstGeom prst="rect">
                <a:avLst/>
              </a:prstGeom>
            </p:spPr>
          </p:pic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B6EE901-6C33-614A-B671-96CB829BF6A9}"/>
                  </a:ext>
                </a:extLst>
              </p:cNvPr>
              <p:cNvGrpSpPr/>
              <p:nvPr/>
            </p:nvGrpSpPr>
            <p:grpSpPr>
              <a:xfrm rot="19800052">
                <a:off x="9495773" y="4606368"/>
                <a:ext cx="232324" cy="235717"/>
                <a:chOff x="10016878" y="4622630"/>
                <a:chExt cx="232324" cy="235717"/>
              </a:xfrm>
            </p:grpSpPr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1FE0DF1A-C633-484A-9D94-9A9E6C341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87341" y="4667523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EA10673A-EB8D-E94C-9DBF-DF21F9E5A0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16878" y="4622630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4679B4A7-6DF0-6845-AF14-CE95922304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63843" y="4713755"/>
                  <a:ext cx="85359" cy="1445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848F7DC-8707-254C-B3F7-2CA8F691CC58}"/>
                  </a:ext>
                </a:extLst>
              </p:cNvPr>
              <p:cNvGrpSpPr/>
              <p:nvPr/>
            </p:nvGrpSpPr>
            <p:grpSpPr>
              <a:xfrm rot="19630598">
                <a:off x="9363531" y="5746584"/>
                <a:ext cx="505475" cy="328259"/>
                <a:chOff x="9192895" y="5690953"/>
                <a:chExt cx="505475" cy="328259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48F264AB-79A3-F142-AD49-3CD3A34197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97583">
                  <a:off x="9192895" y="5690953"/>
                  <a:ext cx="505475" cy="27228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DE0F5AB6-B723-D745-8AE5-FA26C8AAE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2872" y="56939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991945F-64C9-5F43-8D3D-C247DC58AF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02722" y="5735647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3ECDA23-EF94-D040-A191-E76C6DC944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5272" y="5788526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14ACBC19-4FC6-1D4F-80BC-66E9A8D683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61472" y="5834250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F6982A9-345C-9E4C-823C-16A139489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4022" y="5886782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9853EAA-9DAE-CF4E-8884-0C6515BF3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13872" y="5927763"/>
                  <a:ext cx="0" cy="914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958E55B-A3FA-D04E-85A3-A4DAD718B45D}"/>
                </a:ext>
              </a:extLst>
            </p:cNvPr>
            <p:cNvGrpSpPr/>
            <p:nvPr/>
          </p:nvGrpSpPr>
          <p:grpSpPr>
            <a:xfrm>
              <a:off x="9801183" y="4944005"/>
              <a:ext cx="544220" cy="551001"/>
              <a:chOff x="9780401" y="4912832"/>
              <a:chExt cx="544220" cy="551001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1C88B6A-D901-8B4E-896A-815117E63737}"/>
                  </a:ext>
                </a:extLst>
              </p:cNvPr>
              <p:cNvGrpSpPr/>
              <p:nvPr/>
            </p:nvGrpSpPr>
            <p:grpSpPr>
              <a:xfrm>
                <a:off x="9905299" y="4912832"/>
                <a:ext cx="419322" cy="423412"/>
                <a:chOff x="9905299" y="4912832"/>
                <a:chExt cx="419322" cy="423412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6148C9F-A86A-5A45-A624-795E7A6A1F9A}"/>
                    </a:ext>
                  </a:extLst>
                </p:cNvPr>
                <p:cNvGrpSpPr/>
                <p:nvPr/>
              </p:nvGrpSpPr>
              <p:grpSpPr>
                <a:xfrm>
                  <a:off x="9907002" y="4912832"/>
                  <a:ext cx="417619" cy="423251"/>
                  <a:chOff x="9629758" y="3011573"/>
                  <a:chExt cx="417619" cy="423251"/>
                </a:xfrm>
              </p:grpSpPr>
              <p:cxnSp>
                <p:nvCxnSpPr>
                  <p:cNvPr id="84" name="Straight Arrow Connector 83">
                    <a:extLst>
                      <a:ext uri="{FF2B5EF4-FFF2-40B4-BE49-F238E27FC236}">
                        <a16:creationId xmlns:a16="http://schemas.microsoft.com/office/drawing/2014/main" id="{A7C6E8CC-CA4D-EE4C-A7D9-FF73D27CAC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9758" y="3011573"/>
                    <a:ext cx="0" cy="417427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026A24D3-83FE-EF4B-9D00-F9FA84675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629758" y="3434824"/>
                    <a:ext cx="417619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C48BD930-BF96-DF4B-BAC4-EEE88358D2E4}"/>
                    </a:ext>
                  </a:extLst>
                </p:cNvPr>
                <p:cNvGrpSpPr/>
                <p:nvPr/>
              </p:nvGrpSpPr>
              <p:grpSpPr>
                <a:xfrm>
                  <a:off x="9905299" y="5019081"/>
                  <a:ext cx="371541" cy="317163"/>
                  <a:chOff x="9905299" y="5014001"/>
                  <a:chExt cx="371541" cy="317163"/>
                </a:xfrm>
              </p:grpSpPr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80168A7D-4F04-AD4E-9647-85AFFC684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05299" y="5087283"/>
                    <a:ext cx="106147" cy="243881"/>
                  </a:xfrm>
                  <a:prstGeom prst="line">
                    <a:avLst/>
                  </a:prstGeom>
                  <a:ln w="15875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Freeform 82">
                    <a:extLst>
                      <a:ext uri="{FF2B5EF4-FFF2-40B4-BE49-F238E27FC236}">
                        <a16:creationId xmlns:a16="http://schemas.microsoft.com/office/drawing/2014/main" id="{9BC8D211-BB53-3049-8A5D-4FA7CEB3C113}"/>
                      </a:ext>
                    </a:extLst>
                  </p:cNvPr>
                  <p:cNvSpPr/>
                  <p:nvPr/>
                </p:nvSpPr>
                <p:spPr>
                  <a:xfrm>
                    <a:off x="10012680" y="5014001"/>
                    <a:ext cx="264160" cy="71079"/>
                  </a:xfrm>
                  <a:custGeom>
                    <a:avLst/>
                    <a:gdLst>
                      <a:gd name="connsiteX0" fmla="*/ 0 w 264160"/>
                      <a:gd name="connsiteY0" fmla="*/ 71079 h 71079"/>
                      <a:gd name="connsiteX1" fmla="*/ 50800 w 264160"/>
                      <a:gd name="connsiteY1" fmla="*/ 10119 h 71079"/>
                      <a:gd name="connsiteX2" fmla="*/ 137160 w 264160"/>
                      <a:gd name="connsiteY2" fmla="*/ 5039 h 71079"/>
                      <a:gd name="connsiteX3" fmla="*/ 264160 w 264160"/>
                      <a:gd name="connsiteY3" fmla="*/ 60919 h 710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4160" h="71079">
                        <a:moveTo>
                          <a:pt x="0" y="71079"/>
                        </a:moveTo>
                        <a:cubicBezTo>
                          <a:pt x="13970" y="46102"/>
                          <a:pt x="27940" y="21126"/>
                          <a:pt x="50800" y="10119"/>
                        </a:cubicBezTo>
                        <a:cubicBezTo>
                          <a:pt x="73660" y="-888"/>
                          <a:pt x="101600" y="-3428"/>
                          <a:pt x="137160" y="5039"/>
                        </a:cubicBezTo>
                        <a:cubicBezTo>
                          <a:pt x="172720" y="13506"/>
                          <a:pt x="218440" y="37212"/>
                          <a:pt x="264160" y="60919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8A9FD00-4658-3141-8DD0-3A3B691DC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80401" y="5130094"/>
                <a:ext cx="101600" cy="88900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257FF77-A794-CD40-98B2-0FF4864C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66154" y="5374933"/>
                <a:ext cx="76200" cy="88900"/>
              </a:xfrm>
              <a:prstGeom prst="rect">
                <a:avLst/>
              </a:prstGeom>
            </p:spPr>
          </p:pic>
        </p:grpSp>
      </p:grpSp>
      <p:pic>
        <p:nvPicPr>
          <p:cNvPr id="70" name="Picture 69" descr="Perseverance's entry capsule leaves the blackness of space an descends into the dusty Mars atmosphere.">
            <a:extLst>
              <a:ext uri="{FF2B5EF4-FFF2-40B4-BE49-F238E27FC236}">
                <a16:creationId xmlns:a16="http://schemas.microsoft.com/office/drawing/2014/main" id="{EE62CBF5-BCF8-7643-A195-C6B8F4E96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7" r="11552"/>
          <a:stretch/>
        </p:blipFill>
        <p:spPr bwMode="auto">
          <a:xfrm>
            <a:off x="1751886" y="4645008"/>
            <a:ext cx="1280161" cy="118924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26C59B8-75AE-644E-8156-C85326C9C083}"/>
              </a:ext>
            </a:extLst>
          </p:cNvPr>
          <p:cNvSpPr txBox="1"/>
          <p:nvPr/>
        </p:nvSpPr>
        <p:spPr>
          <a:xfrm>
            <a:off x="430117" y="4686901"/>
            <a:ext cx="1315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Atmospheric conditions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8B42"/>
                </a:solidFill>
              </a:rPr>
              <a:t>Mass properties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20B36DE-23B4-B044-AB32-C396A8FE728E}"/>
              </a:ext>
            </a:extLst>
          </p:cNvPr>
          <p:cNvSpPr/>
          <p:nvPr/>
        </p:nvSpPr>
        <p:spPr>
          <a:xfrm>
            <a:off x="430117" y="3928080"/>
            <a:ext cx="3669747" cy="2182640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A5A9FE17-CD01-7448-8BDC-1B2A7D2800E8}"/>
              </a:ext>
            </a:extLst>
          </p:cNvPr>
          <p:cNvSpPr/>
          <p:nvPr/>
        </p:nvSpPr>
        <p:spPr>
          <a:xfrm>
            <a:off x="1457746" y="5096930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361E97D-E061-794F-8F75-B38011D10D8E}"/>
              </a:ext>
            </a:extLst>
          </p:cNvPr>
          <p:cNvSpPr txBox="1"/>
          <p:nvPr/>
        </p:nvSpPr>
        <p:spPr>
          <a:xfrm>
            <a:off x="3314177" y="4953095"/>
            <a:ext cx="769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8B42"/>
                </a:solidFill>
              </a:rPr>
              <a:t>Landing location</a:t>
            </a: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D9F32C1B-784F-E542-AAC3-750680956E98}"/>
              </a:ext>
            </a:extLst>
          </p:cNvPr>
          <p:cNvSpPr/>
          <p:nvPr/>
        </p:nvSpPr>
        <p:spPr>
          <a:xfrm>
            <a:off x="3079252" y="5081253"/>
            <a:ext cx="228491" cy="26690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12A80B-6063-7A45-8CE4-A70441A14EFF}"/>
              </a:ext>
            </a:extLst>
          </p:cNvPr>
          <p:cNvSpPr txBox="1"/>
          <p:nvPr/>
        </p:nvSpPr>
        <p:spPr>
          <a:xfrm>
            <a:off x="1435869" y="3923218"/>
            <a:ext cx="191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4FFE"/>
                </a:solidFill>
              </a:rPr>
              <a:t>Trajectory Simulation</a:t>
            </a:r>
          </a:p>
        </p:txBody>
      </p:sp>
    </p:spTree>
    <p:extLst>
      <p:ext uri="{BB962C8B-B14F-4D97-AF65-F5344CB8AC3E}">
        <p14:creationId xmlns:p14="http://schemas.microsoft.com/office/powerpoint/2010/main" val="285033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B1CA95448E8341BAC02D84F836706E" ma:contentTypeVersion="6" ma:contentTypeDescription="Create a new document." ma:contentTypeScope="" ma:versionID="2327688fe12e390352dabca167932040">
  <xsd:schema xmlns:xsd="http://www.w3.org/2001/XMLSchema" xmlns:xs="http://www.w3.org/2001/XMLSchema" xmlns:p="http://schemas.microsoft.com/office/2006/metadata/properties" xmlns:ns1="http://schemas.microsoft.com/sharepoint/v3" xmlns:ns2="1b5a303a-3c2d-46af-894d-5a63675fdf5d" xmlns:ns3="13bd0950-6268-4383-96fe-5fe3a48110ec" targetNamespace="http://schemas.microsoft.com/office/2006/metadata/properties" ma:root="true" ma:fieldsID="e90c3ecbaea61ae9ab22f72bf2f79284" ns1:_="" ns2:_="" ns3:_="">
    <xsd:import namespace="http://schemas.microsoft.com/sharepoint/v3"/>
    <xsd:import namespace="1b5a303a-3c2d-46af-894d-5a63675fdf5d"/>
    <xsd:import namespace="13bd0950-6268-4383-96fe-5fe3a48110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5a303a-3c2d-46af-894d-5a63675fdf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bd0950-6268-4383-96fe-5fe3a48110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991D47-3926-48A1-8BC1-320FB99AB8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2294E-F67E-4944-9A87-D5C631307A05}">
  <ds:schemaRefs>
    <ds:schemaRef ds:uri="13bd0950-6268-4383-96fe-5fe3a48110ec"/>
    <ds:schemaRef ds:uri="1b5a303a-3c2d-46af-894d-5a63675fdf5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8A2820C-4060-44E8-B56E-83EBBB666E7B}">
  <ds:schemaRefs>
    <ds:schemaRef ds:uri="13bd0950-6268-4383-96fe-5fe3a48110ec"/>
    <ds:schemaRef ds:uri="1b5a303a-3c2d-46af-894d-5a63675fdf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5117</TotalTime>
  <Words>2554</Words>
  <Application>Microsoft Macintosh PowerPoint</Application>
  <PresentationFormat>Widescreen</PresentationFormat>
  <Paragraphs>534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Courier</vt:lpstr>
      <vt:lpstr>Courier New</vt:lpstr>
      <vt:lpstr>Helvetica</vt:lpstr>
      <vt:lpstr>System Font Regular</vt:lpstr>
      <vt:lpstr>Wingdings</vt:lpstr>
      <vt:lpstr>Office Theme</vt:lpstr>
      <vt:lpstr>Custom Design</vt:lpstr>
      <vt:lpstr>Machine Learning for Uncertainty Quantification (UQ): Trusting the Black Box</vt:lpstr>
      <vt:lpstr>Motivation: Modeling &amp; Simulation</vt:lpstr>
      <vt:lpstr>Motivation: Modeling &amp; Simulation</vt:lpstr>
      <vt:lpstr>UQ for Modeling &amp; Simulation</vt:lpstr>
      <vt:lpstr>UQ for Modeling &amp; Simulation</vt:lpstr>
      <vt:lpstr>UQ for Modeling &amp; Simulation</vt:lpstr>
      <vt:lpstr>UQ for Modeling &amp; Simulation</vt:lpstr>
      <vt:lpstr>UQ for Modeling &amp; Simulation</vt:lpstr>
      <vt:lpstr>UQ for Modeling &amp; Simulation</vt:lpstr>
      <vt:lpstr>Modeling for UQ</vt:lpstr>
      <vt:lpstr>Outline: Machine Learning for UQ</vt:lpstr>
      <vt:lpstr>Surrogate Modeling</vt:lpstr>
      <vt:lpstr>Surrogate Model Validation</vt:lpstr>
      <vt:lpstr>Surrogate Modeling Pitfalls &amp; Challenges</vt:lpstr>
      <vt:lpstr>Combining Physics &amp; Machine Learning (ML)</vt:lpstr>
      <vt:lpstr>Combining Physics &amp; Machine Learning (ML)</vt:lpstr>
      <vt:lpstr>Multi-Model Monte Carlo (MC) for Trajectory Simulation</vt:lpstr>
      <vt:lpstr>Multi-Model Monte Carlo (MC) for Trajectory Simulation</vt:lpstr>
      <vt:lpstr>Combining Physics &amp; Machine Learning</vt:lpstr>
      <vt:lpstr>Physics-Informed ML for Material Characterization</vt:lpstr>
      <vt:lpstr>Physics-Informed ML for Material Characterization</vt:lpstr>
      <vt:lpstr>Combining Physics &amp; Machine Learning</vt:lpstr>
      <vt:lpstr>Active Learning for Reliability Analysis</vt:lpstr>
      <vt:lpstr>Active Learning for Reliability Analysis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Warner, James E. (LARC-D309)</dc:creator>
  <cp:lastModifiedBy>Warner, James E. (LARC-D309)</cp:lastModifiedBy>
  <cp:revision>865</cp:revision>
  <dcterms:created xsi:type="dcterms:W3CDTF">2020-05-28T21:34:29Z</dcterms:created>
  <dcterms:modified xsi:type="dcterms:W3CDTF">2022-04-25T12:41:10Z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0x0101000DB1CA95448E8341BAC02D84F836706E</vt:lpwstr>
  </property>
</Properties>
</file>